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Default Extension="tiff" ContentType="image/tif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3" r:id="rId1"/>
    <p:sldMasterId id="2147483718" r:id="rId2"/>
  </p:sldMasterIdLst>
  <p:notesMasterIdLst>
    <p:notesMasterId r:id="rId27"/>
  </p:notesMasterIdLst>
  <p:handoutMasterIdLst>
    <p:handoutMasterId r:id="rId28"/>
  </p:handoutMasterIdLst>
  <p:sldIdLst>
    <p:sldId id="288" r:id="rId3"/>
    <p:sldId id="257" r:id="rId4"/>
    <p:sldId id="290" r:id="rId5"/>
    <p:sldId id="291" r:id="rId6"/>
    <p:sldId id="292" r:id="rId7"/>
    <p:sldId id="293" r:id="rId8"/>
    <p:sldId id="294" r:id="rId9"/>
    <p:sldId id="295" r:id="rId10"/>
    <p:sldId id="296" r:id="rId11"/>
    <p:sldId id="297" r:id="rId12"/>
    <p:sldId id="298" r:id="rId13"/>
    <p:sldId id="299" r:id="rId14"/>
    <p:sldId id="300" r:id="rId15"/>
    <p:sldId id="301" r:id="rId16"/>
    <p:sldId id="302" r:id="rId17"/>
    <p:sldId id="303" r:id="rId18"/>
    <p:sldId id="304" r:id="rId19"/>
    <p:sldId id="305" r:id="rId20"/>
    <p:sldId id="306" r:id="rId21"/>
    <p:sldId id="307" r:id="rId22"/>
    <p:sldId id="308" r:id="rId23"/>
    <p:sldId id="309" r:id="rId24"/>
    <p:sldId id="271" r:id="rId25"/>
    <p:sldId id="289" r:id="rId26"/>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F8C37C"/>
    <a:srgbClr val="D39D55"/>
    <a:srgbClr val="D2743A"/>
    <a:srgbClr val="D1943B"/>
    <a:srgbClr val="F6AE1E"/>
    <a:srgbClr val="FFFFFF"/>
    <a:srgbClr val="FF0066"/>
    <a:srgbClr val="000000"/>
    <a:srgbClr val="F3AF3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951" autoAdjust="0"/>
    <p:restoredTop sz="96105" autoAdjust="0"/>
  </p:normalViewPr>
  <p:slideViewPr>
    <p:cSldViewPr>
      <p:cViewPr varScale="1">
        <p:scale>
          <a:sx n="106" d="100"/>
          <a:sy n="106" d="100"/>
        </p:scale>
        <p:origin x="-222" y="-90"/>
      </p:cViewPr>
      <p:guideLst>
        <p:guide orient="horz" pos="144"/>
        <p:guide orient="horz" pos="895"/>
        <p:guide orient="horz" pos="1484"/>
        <p:guide orient="horz" pos="1200"/>
        <p:guide orient="horz" pos="2736"/>
        <p:guide orient="horz" pos="4319"/>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85" d="100"/>
          <a:sy n="85" d="100"/>
        </p:scale>
        <p:origin x="-3244" y="-103"/>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pPr/>
              <a:t>8/26/2008</a:t>
            </a:fld>
            <a:endParaRPr lang="en-US"/>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3FBCD4-166E-446F-AF18-7D4A0CF9AEF6}" type="datetimeFigureOut">
              <a:rPr lang="en-US" smtClean="0"/>
              <a:pPr/>
              <a:t>8/26/2008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8/26/2008 2:10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8/26/2008 5:08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8/26/2008 5:53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8/26/2008 6:11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8/26/2008 6:13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8/26/2008 6:26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8/26/2008 6:30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8/26/2008 6:37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8/26/2008 6:44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8/26/2008 6:46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8/26/2008 7:08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8/26/2008 2:13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8/26/2008 7:10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8/26/2008 7:15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22</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8/26/2008 2:10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8/26/2008 2:16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8/26/2008 2:20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8/26/2008 2:25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8/26/2008 2:27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8/26/2008 2:58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8/26/2008 5:03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8/26/2008 5:06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Segoe Semibold"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68086"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defTabSz="1095376" rtl="0" eaLnBrk="1" fontAlgn="base" hangingPunct="1">
              <a:lnSpc>
                <a:spcPct val="90000"/>
              </a:lnSpc>
              <a:spcBef>
                <a:spcPct val="0"/>
              </a:spcBef>
              <a:spcAft>
                <a:spcPct val="0"/>
              </a:spcAft>
              <a:buClr>
                <a:schemeClr val="tx2"/>
              </a:buClr>
              <a:buSzPct val="95000"/>
              <a:buFont typeface="Arial" pitchFamily="34" charset="0"/>
              <a:buNone/>
              <a:defRPr lang="en-US" sz="12000" b="1" kern="1200" spc="-770" dirty="0" smtClean="0">
                <a:ln w="11430"/>
                <a:gradFill>
                  <a:gsLst>
                    <a:gs pos="0">
                      <a:schemeClr val="tx2"/>
                    </a:gs>
                    <a:gs pos="37000">
                      <a:schemeClr val="accent5">
                        <a:lumMod val="60000"/>
                        <a:lumOff val="40000"/>
                      </a:schemeClr>
                    </a:gs>
                    <a:gs pos="85000">
                      <a:srgbClr val="F87F06"/>
                    </a:gs>
                  </a:gsLst>
                  <a:lin ang="5400000"/>
                </a:gradFill>
                <a:effectLst>
                  <a:outerShdw blurRad="50800" dist="39000" dir="5460000" algn="tl">
                    <a:srgbClr val="000000">
                      <a:alpha val="38000"/>
                    </a:srgbClr>
                  </a:outerShdw>
                </a:effectLst>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slidebakbar2.png"/>
          <p:cNvPicPr>
            <a:picLocks noChangeAspect="1"/>
          </p:cNvPicPr>
          <p:nvPr/>
        </p:nvPicPr>
        <p:blipFill>
          <a:blip r:embed="rId15"/>
          <a:stretch>
            <a:fillRect/>
          </a:stretch>
        </p:blipFill>
        <p:spPr>
          <a:xfrm>
            <a:off x="0" y="6238776"/>
            <a:ext cx="9144000" cy="619224"/>
          </a:xfrm>
          <a:prstGeom prst="rect">
            <a:avLst/>
          </a:prstGeom>
        </p:spPr>
      </p:pic>
      <p:sp>
        <p:nvSpPr>
          <p:cNvPr id="5" name="TextBox 4"/>
          <p:cNvSpPr txBox="1"/>
          <p:nvPr/>
        </p:nvSpPr>
        <p:spPr>
          <a:xfrm>
            <a:off x="0" y="6488668"/>
            <a:ext cx="9144000" cy="369332"/>
          </a:xfrm>
          <a:prstGeom prst="rect">
            <a:avLst/>
          </a:prstGeom>
          <a:noFill/>
        </p:spPr>
        <p:txBody>
          <a:bodyPr wrap="square" rtlCol="0">
            <a:spAutoFit/>
          </a:bodyPr>
          <a:lstStyle/>
          <a:p>
            <a:pPr algn="ctr"/>
            <a:r>
              <a:rPr lang="en-US" b="1" dirty="0" smtClean="0">
                <a:solidFill>
                  <a:schemeClr val="bg2">
                    <a:lumMod val="75000"/>
                  </a:schemeClr>
                </a:solidFill>
              </a:rPr>
              <a:t>Microsoft</a:t>
            </a:r>
            <a:r>
              <a:rPr lang="en-US" b="1" baseline="0" dirty="0" smtClean="0">
                <a:solidFill>
                  <a:schemeClr val="bg2">
                    <a:lumMod val="75000"/>
                  </a:schemeClr>
                </a:solidFill>
              </a:rPr>
              <a:t> TechDays</a:t>
            </a:r>
            <a:endParaRPr lang="en-US" b="1" dirty="0">
              <a:solidFill>
                <a:schemeClr val="bg2">
                  <a:lumMod val="75000"/>
                </a:schemeClr>
              </a:solidFill>
            </a:endParaRPr>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22"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7"/>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7"/>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7"/>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7"/>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l="-1000" r="-1000"/>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1"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mailto:pavelb@quarta.r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msdn.microsoft.com/embedded"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hyperlink" Target="http://msdn.microsoft.com/newsgroups/default.aspx?dg=microsoft.public.windowsxp.embedded" TargetMode="External"/><Relationship Id="rId4" Type="http://schemas.openxmlformats.org/officeDocument/2006/relationships/hyperlink" Target="http://www.microsoft.com/windows/embedded/xp"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www.msembedded.ru/forum"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0.jpeg"/></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16.tiff"/><Relationship Id="rId3" Type="http://schemas.openxmlformats.org/officeDocument/2006/relationships/notesSlide" Target="../notesSlides/notesSlide4.xml"/><Relationship Id="rId7" Type="http://schemas.openxmlformats.org/officeDocument/2006/relationships/oleObject" Target="../embeddings/oleObject4.bin"/><Relationship Id="rId12" Type="http://schemas.openxmlformats.org/officeDocument/2006/relationships/image" Target="../media/image15.tiff"/><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oleObject" Target="../embeddings/oleObject3.bin"/><Relationship Id="rId11" Type="http://schemas.openxmlformats.org/officeDocument/2006/relationships/image" Target="../media/image14.png"/><Relationship Id="rId5" Type="http://schemas.openxmlformats.org/officeDocument/2006/relationships/oleObject" Target="../embeddings/oleObject2.bin"/><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oleObject" Target="../embeddings/oleObject1.bin"/><Relationship Id="rId9" Type="http://schemas.openxmlformats.org/officeDocument/2006/relationships/image" Target="../media/image12.png"/><Relationship Id="rId14" Type="http://schemas.openxmlformats.org/officeDocument/2006/relationships/image" Target="../media/image17.tiff"/></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17.tiff"/><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5.tiff"/><Relationship Id="rId5" Type="http://schemas.openxmlformats.org/officeDocument/2006/relationships/image" Target="../media/image16.tiff"/><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C:\Users\rzdebski\MS\Events\2008-09 TechDays\Logo_.jpg"/>
          <p:cNvPicPr>
            <a:picLocks noChangeAspect="1" noChangeArrowheads="1"/>
          </p:cNvPicPr>
          <p:nvPr/>
        </p:nvPicPr>
        <p:blipFill>
          <a:blip r:embed="rId2"/>
          <a:srcRect/>
          <a:stretch>
            <a:fillRect/>
          </a:stretch>
        </p:blipFill>
        <p:spPr bwMode="auto">
          <a:xfrm>
            <a:off x="50542" y="714356"/>
            <a:ext cx="9093458" cy="5429264"/>
          </a:xfrm>
          <a:prstGeom prst="rect">
            <a:avLst/>
          </a:prstGeom>
          <a:noFill/>
        </p:spPr>
      </p:pic>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1274195"/>
          </a:xfrm>
        </p:spPr>
        <p:txBody>
          <a:bodyPr/>
          <a:lstStyle/>
          <a:p>
            <a:r>
              <a:rPr/>
              <a:t>Target Designer </a:t>
            </a:r>
            <a:r>
              <a:rPr lang="en-US" sz="4400" dirty="0" smtClean="0"/>
              <a:t/>
            </a:r>
            <a:br>
              <a:rPr lang="en-US" sz="4400" dirty="0" smtClean="0"/>
            </a:br>
            <a:endParaRPr lang="en-US" sz="4400" dirty="0">
              <a:solidFill>
                <a:schemeClr val="tx2"/>
              </a:solidFill>
            </a:endParaRPr>
          </a:p>
        </p:txBody>
      </p:sp>
      <p:sp>
        <p:nvSpPr>
          <p:cNvPr id="11" name="Text Placeholder 2"/>
          <p:cNvSpPr>
            <a:spLocks noGrp="1"/>
          </p:cNvSpPr>
          <p:nvPr>
            <p:ph type="body" sz="quarter" idx="10"/>
          </p:nvPr>
        </p:nvSpPr>
        <p:spPr>
          <a:xfrm>
            <a:off x="381000" y="1500174"/>
            <a:ext cx="8382000" cy="2609945"/>
          </a:xfrm>
        </p:spPr>
        <p:txBody>
          <a:bodyPr/>
          <a:lstStyle/>
          <a:p>
            <a:r>
              <a:rPr lang="ru-RU" dirty="0" smtClean="0"/>
              <a:t>Выбор компонентов</a:t>
            </a:r>
            <a:endParaRPr lang="en-US" dirty="0" smtClean="0"/>
          </a:p>
          <a:p>
            <a:r>
              <a:rPr lang="ru-RU" dirty="0" smtClean="0"/>
              <a:t>Конфигурирование ОС</a:t>
            </a:r>
            <a:endParaRPr lang="en-US" dirty="0" smtClean="0"/>
          </a:p>
          <a:p>
            <a:r>
              <a:rPr lang="ru-RU" dirty="0" smtClean="0"/>
              <a:t>Конфигурирование компонентов</a:t>
            </a:r>
            <a:endParaRPr lang="en-US" dirty="0" smtClean="0"/>
          </a:p>
          <a:p>
            <a:r>
              <a:rPr lang="ru-RU" dirty="0" smtClean="0"/>
              <a:t>Разрешение зависимостей</a:t>
            </a:r>
            <a:endParaRPr lang="en-US" dirty="0" smtClean="0"/>
          </a:p>
          <a:p>
            <a:r>
              <a:rPr lang="ru-RU" dirty="0" smtClean="0"/>
              <a:t>Сборка загрузочного образа ОС</a:t>
            </a:r>
            <a:endParaRPr lang="en-US" dirty="0" smtClean="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0100" y="649805"/>
            <a:ext cx="7500990" cy="1523494"/>
          </a:xfrm>
        </p:spPr>
        <p:txBody>
          <a:bodyPr/>
          <a:lstStyle/>
          <a:p>
            <a:r>
              <a:rPr lang="ru-RU" sz="4400" dirty="0" smtClean="0"/>
              <a:t>Разработка образа </a:t>
            </a:r>
            <a:r>
              <a:rPr sz="4400" smtClean="0"/>
              <a:t>Windows XP Embedded</a:t>
            </a:r>
            <a:endParaRPr lang="en-US" sz="4400" dirty="0"/>
          </a:p>
        </p:txBody>
      </p:sp>
      <p:sp>
        <p:nvSpPr>
          <p:cNvPr id="4" name="Text Placeholder 3"/>
          <p:cNvSpPr>
            <a:spLocks noGrp="1"/>
          </p:cNvSpPr>
          <p:nvPr>
            <p:ph type="body" sz="quarter" idx="10"/>
          </p:nvPr>
        </p:nvSpPr>
        <p:spPr/>
        <p:txBody>
          <a:bodyPr/>
          <a:lstStyle/>
          <a:p>
            <a:r>
              <a:rPr lang="ru-RU" sz="9600" dirty="0" smtClean="0"/>
              <a:t>Демонстрация</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1274195"/>
          </a:xfrm>
        </p:spPr>
        <p:txBody>
          <a:bodyPr/>
          <a:lstStyle/>
          <a:p>
            <a:r>
              <a:rPr lang="ru-RU" dirty="0" smtClean="0"/>
              <a:t>Макрокомпоненты</a:t>
            </a:r>
            <a:r>
              <a:rPr lang="en-US" sz="4400" dirty="0" smtClean="0"/>
              <a:t/>
            </a:r>
            <a:br>
              <a:rPr lang="en-US" sz="4400" dirty="0" smtClean="0"/>
            </a:br>
            <a:endParaRPr lang="en-US" sz="4400" dirty="0">
              <a:solidFill>
                <a:schemeClr val="tx2"/>
              </a:solidFill>
            </a:endParaRPr>
          </a:p>
        </p:txBody>
      </p:sp>
      <p:sp>
        <p:nvSpPr>
          <p:cNvPr id="11" name="Text Placeholder 2"/>
          <p:cNvSpPr>
            <a:spLocks noGrp="1"/>
          </p:cNvSpPr>
          <p:nvPr>
            <p:ph type="body" sz="quarter" idx="10"/>
          </p:nvPr>
        </p:nvSpPr>
        <p:spPr>
          <a:xfrm>
            <a:off x="381000" y="1500174"/>
            <a:ext cx="8382000" cy="3391698"/>
          </a:xfrm>
        </p:spPr>
        <p:txBody>
          <a:bodyPr/>
          <a:lstStyle/>
          <a:p>
            <a:r>
              <a:rPr lang="ru-RU" dirty="0" smtClean="0"/>
              <a:t>Макрокомпоненты шаблона устройства</a:t>
            </a:r>
            <a:endParaRPr lang="en-US" dirty="0" smtClean="0"/>
          </a:p>
          <a:p>
            <a:pPr lvl="1"/>
            <a:r>
              <a:rPr lang="en-US" dirty="0" smtClean="0"/>
              <a:t>Windows </a:t>
            </a:r>
            <a:r>
              <a:rPr lang="en-US" dirty="0" smtClean="0"/>
              <a:t>Based Terminal </a:t>
            </a:r>
            <a:r>
              <a:rPr lang="en-US" dirty="0" smtClean="0"/>
              <a:t>(</a:t>
            </a:r>
            <a:r>
              <a:rPr lang="ru-RU" dirty="0" smtClean="0"/>
              <a:t>Тонкий клиент</a:t>
            </a:r>
            <a:r>
              <a:rPr lang="en-US" dirty="0" smtClean="0"/>
              <a:t>)</a:t>
            </a:r>
            <a:endParaRPr lang="en-US" dirty="0" smtClean="0"/>
          </a:p>
          <a:p>
            <a:pPr lvl="1"/>
            <a:r>
              <a:rPr lang="en-US" dirty="0" smtClean="0"/>
              <a:t>Point of Service</a:t>
            </a:r>
          </a:p>
          <a:p>
            <a:pPr lvl="1"/>
            <a:r>
              <a:rPr lang="en-US" dirty="0" smtClean="0"/>
              <a:t>Kiosk </a:t>
            </a:r>
          </a:p>
          <a:p>
            <a:r>
              <a:rPr lang="ru-RU" dirty="0" smtClean="0"/>
              <a:t>Вспомогательные макрокомпоненты</a:t>
            </a:r>
            <a:endParaRPr lang="en-US" dirty="0" smtClean="0"/>
          </a:p>
          <a:p>
            <a:r>
              <a:rPr lang="ru-RU" dirty="0" smtClean="0"/>
              <a:t>Макрокомпоненты поддержки различных технологий (.</a:t>
            </a:r>
            <a:r>
              <a:rPr lang="en-US" dirty="0" smtClean="0"/>
              <a:t>NET</a:t>
            </a:r>
            <a:r>
              <a:rPr lang="ru-RU" dirty="0" smtClean="0"/>
              <a:t>)</a:t>
            </a:r>
            <a:endParaRPr lang="en-US" dirty="0" smtClean="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64797"/>
          </a:xfrm>
        </p:spPr>
        <p:txBody>
          <a:bodyPr/>
          <a:lstStyle/>
          <a:p>
            <a:r>
              <a:rPr lang="ru-RU" dirty="0" smtClean="0"/>
              <a:t>Возможности по встраиванию</a:t>
            </a:r>
            <a:endParaRPr lang="en-US" sz="4400" dirty="0">
              <a:solidFill>
                <a:schemeClr val="tx2"/>
              </a:solidFill>
            </a:endParaRPr>
          </a:p>
        </p:txBody>
      </p:sp>
      <p:sp>
        <p:nvSpPr>
          <p:cNvPr id="11" name="Text Placeholder 2"/>
          <p:cNvSpPr>
            <a:spLocks noGrp="1"/>
          </p:cNvSpPr>
          <p:nvPr>
            <p:ph type="body" sz="quarter" idx="10"/>
          </p:nvPr>
        </p:nvSpPr>
        <p:spPr>
          <a:xfrm>
            <a:off x="381000" y="1500174"/>
            <a:ext cx="8382000" cy="3391698"/>
          </a:xfrm>
        </p:spPr>
        <p:txBody>
          <a:bodyPr/>
          <a:lstStyle/>
          <a:p>
            <a:r>
              <a:rPr lang="ru-RU" dirty="0" smtClean="0"/>
              <a:t>Последние и наиболее значимые</a:t>
            </a:r>
            <a:endParaRPr lang="en-US" dirty="0" smtClean="0"/>
          </a:p>
          <a:p>
            <a:pPr lvl="1"/>
            <a:r>
              <a:rPr lang="en-US" dirty="0" smtClean="0"/>
              <a:t>USB </a:t>
            </a:r>
            <a:r>
              <a:rPr lang="ru-RU" dirty="0" smtClean="0"/>
              <a:t>2.0 </a:t>
            </a:r>
            <a:r>
              <a:rPr lang="en-US" dirty="0" smtClean="0"/>
              <a:t>Boot</a:t>
            </a:r>
            <a:endParaRPr lang="en-US" dirty="0" smtClean="0"/>
          </a:p>
          <a:p>
            <a:pPr lvl="1"/>
            <a:r>
              <a:rPr lang="en-US" dirty="0" smtClean="0"/>
              <a:t>File-Based </a:t>
            </a:r>
            <a:r>
              <a:rPr lang="en-US" dirty="0" smtClean="0"/>
              <a:t>Write </a:t>
            </a:r>
            <a:r>
              <a:rPr lang="en-US" dirty="0" smtClean="0"/>
              <a:t>Filter</a:t>
            </a:r>
            <a:endParaRPr lang="en-US" dirty="0" smtClean="0"/>
          </a:p>
          <a:p>
            <a:pPr lvl="1"/>
            <a:r>
              <a:rPr lang="en-US" dirty="0" smtClean="0"/>
              <a:t>Registry Filter</a:t>
            </a:r>
          </a:p>
          <a:p>
            <a:pPr lvl="1"/>
            <a:r>
              <a:rPr lang="en-US" dirty="0" smtClean="0"/>
              <a:t>Message Box Default Reply</a:t>
            </a:r>
          </a:p>
          <a:p>
            <a:pPr lvl="1"/>
            <a:r>
              <a:rPr lang="en-US" dirty="0" smtClean="0"/>
              <a:t>Enhanced Write Filter (Improved)</a:t>
            </a:r>
          </a:p>
          <a:p>
            <a:pPr lvl="1"/>
            <a:r>
              <a:rPr lang="en-US" dirty="0" smtClean="0"/>
              <a:t>Hibernate Once Resume Many (Improved)</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64797"/>
          </a:xfrm>
        </p:spPr>
        <p:txBody>
          <a:bodyPr/>
          <a:lstStyle/>
          <a:p>
            <a:r>
              <a:rPr lang="ru-RU" dirty="0" smtClean="0"/>
              <a:t>Возможности по встраиванию</a:t>
            </a:r>
            <a:endParaRPr lang="en-US" sz="4400" dirty="0">
              <a:solidFill>
                <a:schemeClr val="tx2"/>
              </a:solidFill>
            </a:endParaRPr>
          </a:p>
        </p:txBody>
      </p:sp>
      <p:sp>
        <p:nvSpPr>
          <p:cNvPr id="11" name="Text Placeholder 2"/>
          <p:cNvSpPr>
            <a:spLocks noGrp="1"/>
          </p:cNvSpPr>
          <p:nvPr>
            <p:ph type="body" sz="quarter" idx="10"/>
          </p:nvPr>
        </p:nvSpPr>
        <p:spPr>
          <a:xfrm>
            <a:off x="381000" y="1500174"/>
            <a:ext cx="8382000" cy="3287054"/>
          </a:xfrm>
        </p:spPr>
        <p:txBody>
          <a:bodyPr/>
          <a:lstStyle/>
          <a:p>
            <a:r>
              <a:rPr lang="ru-RU" dirty="0" smtClean="0"/>
              <a:t>Изначально заложенные</a:t>
            </a:r>
            <a:endParaRPr lang="en-US" dirty="0" smtClean="0"/>
          </a:p>
          <a:p>
            <a:pPr lvl="1"/>
            <a:r>
              <a:rPr lang="en-US" dirty="0" smtClean="0"/>
              <a:t>First Boot Agent (FBA)</a:t>
            </a:r>
          </a:p>
          <a:p>
            <a:pPr lvl="1"/>
            <a:r>
              <a:rPr lang="ru-RU" dirty="0" smtClean="0"/>
              <a:t>Клонирование и запечатывание образа</a:t>
            </a:r>
            <a:endParaRPr lang="en-US" dirty="0" smtClean="0"/>
          </a:p>
          <a:p>
            <a:pPr lvl="1"/>
            <a:r>
              <a:rPr lang="ru-RU" dirty="0" smtClean="0"/>
              <a:t>Удаленная загрузка и</a:t>
            </a:r>
            <a:r>
              <a:rPr lang="en-US" dirty="0" smtClean="0"/>
              <a:t> </a:t>
            </a:r>
            <a:r>
              <a:rPr lang="en-US" dirty="0" smtClean="0"/>
              <a:t>SDI</a:t>
            </a:r>
          </a:p>
          <a:p>
            <a:pPr lvl="1"/>
            <a:r>
              <a:rPr lang="ru-RU" dirty="0" smtClean="0"/>
              <a:t>Агент обновления устройства</a:t>
            </a:r>
            <a:endParaRPr lang="en-US" dirty="0" smtClean="0"/>
          </a:p>
          <a:p>
            <a:pPr lvl="1"/>
            <a:r>
              <a:rPr lang="ru-RU" dirty="0" smtClean="0"/>
              <a:t>Загрузка с </a:t>
            </a:r>
            <a:r>
              <a:rPr lang="en-US" dirty="0" smtClean="0"/>
              <a:t>CD-</a:t>
            </a:r>
            <a:r>
              <a:rPr lang="ru-RU" dirty="0" smtClean="0"/>
              <a:t>носителей</a:t>
            </a:r>
            <a:endParaRPr lang="en-US" dirty="0" smtClean="0"/>
          </a:p>
          <a:p>
            <a:pPr lvl="1"/>
            <a:r>
              <a:rPr lang="en-US" dirty="0" err="1" smtClean="0"/>
              <a:t>Minlogon</a:t>
            </a:r>
            <a:endParaRPr lang="en-US" dirty="0" smtClean="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64797"/>
          </a:xfrm>
        </p:spPr>
        <p:txBody>
          <a:bodyPr/>
          <a:lstStyle/>
          <a:p>
            <a:r>
              <a:rPr lang="ru-RU" dirty="0" smtClean="0"/>
              <a:t>Фильтр защиты от записи</a:t>
            </a:r>
            <a:r>
              <a:rPr smtClean="0"/>
              <a:t> </a:t>
            </a:r>
            <a:r>
              <a:rPr/>
              <a:t>(EWF)</a:t>
            </a:r>
            <a:endParaRPr lang="en-US" sz="4400" dirty="0">
              <a:solidFill>
                <a:schemeClr val="tx2"/>
              </a:solidFill>
            </a:endParaRPr>
          </a:p>
        </p:txBody>
      </p:sp>
      <p:sp>
        <p:nvSpPr>
          <p:cNvPr id="11" name="Text Placeholder 2"/>
          <p:cNvSpPr>
            <a:spLocks noGrp="1"/>
          </p:cNvSpPr>
          <p:nvPr>
            <p:ph type="body" sz="quarter" idx="10"/>
          </p:nvPr>
        </p:nvSpPr>
        <p:spPr>
          <a:xfrm>
            <a:off x="381000" y="1214422"/>
            <a:ext cx="6119826" cy="5121402"/>
          </a:xfrm>
        </p:spPr>
        <p:txBody>
          <a:bodyPr/>
          <a:lstStyle/>
          <a:p>
            <a:pPr marL="401638" indent="-401638"/>
            <a:r>
              <a:rPr lang="ru-RU" sz="2400" dirty="0" smtClean="0"/>
              <a:t>Защищает системный раздел </a:t>
            </a:r>
            <a:r>
              <a:rPr lang="ru-RU" sz="2400" dirty="0" err="1" smtClean="0"/>
              <a:t>перенаправляя</a:t>
            </a:r>
            <a:r>
              <a:rPr lang="ru-RU" sz="2400" dirty="0" smtClean="0"/>
              <a:t> операции записи в оверлей</a:t>
            </a:r>
            <a:endParaRPr lang="en-US" sz="2400" dirty="0" smtClean="0"/>
          </a:p>
          <a:p>
            <a:pPr marL="801688" lvl="1" indent="-400050"/>
            <a:r>
              <a:rPr lang="ru-RU" sz="2000" dirty="0" smtClean="0"/>
              <a:t>С сохранением изменений</a:t>
            </a:r>
            <a:r>
              <a:rPr lang="en-US" sz="2000" dirty="0" smtClean="0"/>
              <a:t> (</a:t>
            </a:r>
            <a:r>
              <a:rPr lang="ru-RU" sz="2000" dirty="0" smtClean="0"/>
              <a:t>Дисковый</a:t>
            </a:r>
            <a:r>
              <a:rPr lang="en-US" sz="2000" dirty="0" smtClean="0"/>
              <a:t> </a:t>
            </a:r>
            <a:r>
              <a:rPr lang="ru-RU" sz="2000" dirty="0" smtClean="0"/>
              <a:t>оверлей</a:t>
            </a:r>
            <a:r>
              <a:rPr lang="en-US" sz="2000" dirty="0" smtClean="0"/>
              <a:t>)</a:t>
            </a:r>
            <a:endParaRPr lang="en-US" sz="2000" dirty="0" smtClean="0"/>
          </a:p>
          <a:p>
            <a:pPr marL="1138238" lvl="2" indent="-336550"/>
            <a:r>
              <a:rPr lang="ru-RU" sz="1800" dirty="0" smtClean="0"/>
              <a:t>Требуется энергонезависимый накопитель (жесткий диск, </a:t>
            </a:r>
            <a:r>
              <a:rPr lang="ru-RU" sz="1800" dirty="0" err="1" smtClean="0"/>
              <a:t>флеш-драйв</a:t>
            </a:r>
            <a:r>
              <a:rPr lang="ru-RU" sz="1800" dirty="0" smtClean="0"/>
              <a:t>)</a:t>
            </a:r>
            <a:endParaRPr lang="en-US" sz="1800" dirty="0" smtClean="0"/>
          </a:p>
          <a:p>
            <a:pPr marL="1138238" lvl="2" indent="-336550"/>
            <a:r>
              <a:rPr lang="ru-RU" sz="1800" dirty="0" smtClean="0"/>
              <a:t>Позволяет использовать многоуровневые оверлеи</a:t>
            </a:r>
            <a:endParaRPr lang="en-US" sz="1800" dirty="0" smtClean="0"/>
          </a:p>
          <a:p>
            <a:pPr marL="801688" lvl="1" indent="-400050"/>
            <a:r>
              <a:rPr lang="ru-RU" sz="2000" dirty="0" smtClean="0"/>
              <a:t>Без сохранения изменений</a:t>
            </a:r>
            <a:r>
              <a:rPr lang="en-US" sz="2000" dirty="0" smtClean="0"/>
              <a:t> </a:t>
            </a:r>
            <a:r>
              <a:rPr lang="en-US" sz="2000" dirty="0" smtClean="0"/>
              <a:t>(RAM\RAM </a:t>
            </a:r>
            <a:br>
              <a:rPr lang="en-US" sz="2000" dirty="0" smtClean="0"/>
            </a:br>
            <a:r>
              <a:rPr lang="en-US" sz="2000" dirty="0" err="1" smtClean="0"/>
              <a:t>Reg</a:t>
            </a:r>
            <a:r>
              <a:rPr lang="en-US" sz="2000" dirty="0" smtClean="0"/>
              <a:t> </a:t>
            </a:r>
            <a:r>
              <a:rPr lang="ru-RU" sz="2000" dirty="0" smtClean="0"/>
              <a:t>оверлей</a:t>
            </a:r>
            <a:r>
              <a:rPr lang="en-US" sz="2000" dirty="0" smtClean="0"/>
              <a:t>)</a:t>
            </a:r>
            <a:endParaRPr lang="en-US" sz="2000" dirty="0" smtClean="0"/>
          </a:p>
          <a:p>
            <a:pPr marL="1138238" lvl="2" indent="-336550"/>
            <a:r>
              <a:rPr lang="ru-RU" sz="1800" dirty="0" err="1" smtClean="0"/>
              <a:t>Перенаправляет</a:t>
            </a:r>
            <a:r>
              <a:rPr lang="ru-RU" sz="1800" dirty="0" smtClean="0"/>
              <a:t> дисковые операции записи в память</a:t>
            </a:r>
            <a:endParaRPr lang="en-US" sz="1800" dirty="0" smtClean="0"/>
          </a:p>
          <a:p>
            <a:pPr marL="801688" lvl="1" indent="-400050"/>
            <a:r>
              <a:rPr lang="ru-RU" sz="2000" dirty="0" smtClean="0"/>
              <a:t>Поддерживается защита нескольких разделов</a:t>
            </a:r>
            <a:endParaRPr lang="en-US" sz="2000" dirty="0" smtClean="0"/>
          </a:p>
          <a:p>
            <a:pPr marL="801688" lvl="1" indent="-400050"/>
            <a:r>
              <a:rPr lang="ru-RU" sz="2000" dirty="0" smtClean="0"/>
              <a:t>Для управления фильтром используется утилита командной строки или </a:t>
            </a:r>
            <a:r>
              <a:rPr lang="en-US" sz="2000" dirty="0" smtClean="0"/>
              <a:t>API</a:t>
            </a:r>
            <a:endParaRPr lang="en-US" sz="2000" dirty="0" smtClean="0"/>
          </a:p>
        </p:txBody>
      </p:sp>
      <p:sp>
        <p:nvSpPr>
          <p:cNvPr id="4" name="AutoShape 2"/>
          <p:cNvSpPr>
            <a:spLocks noChangeArrowheads="1"/>
          </p:cNvSpPr>
          <p:nvPr/>
        </p:nvSpPr>
        <p:spPr bwMode="auto">
          <a:xfrm>
            <a:off x="6672792" y="4579938"/>
            <a:ext cx="1813719" cy="1349375"/>
          </a:xfrm>
          <a:prstGeom prst="can">
            <a:avLst>
              <a:gd name="adj" fmla="val 32060"/>
            </a:avLst>
          </a:prstGeom>
          <a:ln>
            <a:headEnd type="none" w="med" len="med"/>
            <a:tailEnd type="none" w="med" len="med"/>
          </a:ln>
          <a:effectLst>
            <a:outerShdw blurRad="40000" dist="23000" dir="5400000" rotWithShape="0">
              <a:srgbClr val="000000">
                <a:alpha val="35000"/>
              </a:srgbClr>
            </a:outerShdw>
            <a:reflection blurRad="6350" stA="52000" endA="300" endPos="35000" dir="5400000" sy="-100000" algn="bl" rotWithShape="0"/>
          </a:effectLst>
        </p:spPr>
        <p:style>
          <a:lnRef idx="0">
            <a:schemeClr val="accent1"/>
          </a:lnRef>
          <a:fillRef idx="3">
            <a:schemeClr val="accent1"/>
          </a:fillRef>
          <a:effectRef idx="3">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1096963">
              <a:defRPr/>
            </a:pPr>
            <a:endParaRPr lang="en-US" sz="1600">
              <a:solidFill>
                <a:srgbClr val="FFFFFF"/>
              </a:solidFill>
              <a:effectLst>
                <a:outerShdw blurRad="38100" dist="38100" dir="2700000" algn="tl">
                  <a:srgbClr val="000000">
                    <a:alpha val="43137"/>
                  </a:srgbClr>
                </a:outerShdw>
              </a:effectLst>
              <a:latin typeface="Segoe" pitchFamily="34" charset="0"/>
            </a:endParaRPr>
          </a:p>
        </p:txBody>
      </p:sp>
      <p:sp>
        <p:nvSpPr>
          <p:cNvPr id="5" name="AutoShape 3"/>
          <p:cNvSpPr>
            <a:spLocks noChangeArrowheads="1"/>
          </p:cNvSpPr>
          <p:nvPr/>
        </p:nvSpPr>
        <p:spPr bwMode="auto">
          <a:xfrm>
            <a:off x="6672792" y="3619501"/>
            <a:ext cx="1813719" cy="870479"/>
          </a:xfrm>
          <a:prstGeom prst="can">
            <a:avLst>
              <a:gd name="adj" fmla="val 41931"/>
            </a:avLst>
          </a:prstGeom>
          <a:ln>
            <a:headEnd type="none" w="med" len="med"/>
            <a:tailEnd type="none" w="med" len="med"/>
          </a:ln>
          <a:effectLst>
            <a:outerShdw blurRad="40000" dist="23000" dir="5400000" rotWithShape="0">
              <a:srgbClr val="000000">
                <a:alpha val="35000"/>
              </a:srgbClr>
            </a:outerShdw>
          </a:effectLst>
        </p:spPr>
        <p:style>
          <a:lnRef idx="0">
            <a:schemeClr val="accent1"/>
          </a:lnRef>
          <a:fillRef idx="3">
            <a:schemeClr val="accent1"/>
          </a:fillRef>
          <a:effectRef idx="3">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1096963">
              <a:defRPr/>
            </a:pPr>
            <a:endParaRPr lang="en-US" sz="1600">
              <a:solidFill>
                <a:srgbClr val="FFFFFF"/>
              </a:solidFill>
              <a:effectLst>
                <a:outerShdw blurRad="38100" dist="38100" dir="2700000" algn="tl">
                  <a:srgbClr val="000000">
                    <a:alpha val="43137"/>
                  </a:srgbClr>
                </a:outerShdw>
              </a:effectLst>
              <a:latin typeface="Segoe" pitchFamily="34" charset="0"/>
            </a:endParaRPr>
          </a:p>
        </p:txBody>
      </p:sp>
      <p:sp>
        <p:nvSpPr>
          <p:cNvPr id="6" name="AutoShape 4"/>
          <p:cNvSpPr>
            <a:spLocks noChangeArrowheads="1"/>
          </p:cNvSpPr>
          <p:nvPr/>
        </p:nvSpPr>
        <p:spPr bwMode="auto">
          <a:xfrm>
            <a:off x="6672792" y="2637896"/>
            <a:ext cx="1813719" cy="870479"/>
          </a:xfrm>
          <a:prstGeom prst="can">
            <a:avLst>
              <a:gd name="adj" fmla="val 41931"/>
            </a:avLst>
          </a:prstGeom>
          <a:ln>
            <a:headEnd type="none" w="med" len="med"/>
            <a:tailEnd type="none" w="med" len="med"/>
          </a:ln>
          <a:effectLst>
            <a:outerShdw blurRad="40000" dist="23000" dir="5400000" rotWithShape="0">
              <a:srgbClr val="000000">
                <a:alpha val="35000"/>
              </a:srgbClr>
            </a:outerShdw>
          </a:effectLst>
        </p:spPr>
        <p:style>
          <a:lnRef idx="0">
            <a:schemeClr val="accent1"/>
          </a:lnRef>
          <a:fillRef idx="3">
            <a:schemeClr val="accent1"/>
          </a:fillRef>
          <a:effectRef idx="3">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1096963">
              <a:defRPr/>
            </a:pPr>
            <a:endParaRPr lang="en-US" sz="1600">
              <a:solidFill>
                <a:srgbClr val="FFFFFF"/>
              </a:solidFill>
              <a:effectLst>
                <a:outerShdw blurRad="38100" dist="38100" dir="2700000" algn="tl">
                  <a:srgbClr val="000000">
                    <a:alpha val="43137"/>
                  </a:srgbClr>
                </a:outerShdw>
              </a:effectLst>
              <a:latin typeface="Segoe" pitchFamily="34" charset="0"/>
            </a:endParaRPr>
          </a:p>
        </p:txBody>
      </p:sp>
      <p:sp>
        <p:nvSpPr>
          <p:cNvPr id="7" name="AutoShape 5"/>
          <p:cNvSpPr>
            <a:spLocks noChangeArrowheads="1"/>
          </p:cNvSpPr>
          <p:nvPr/>
        </p:nvSpPr>
        <p:spPr bwMode="auto">
          <a:xfrm>
            <a:off x="6672792" y="1713178"/>
            <a:ext cx="1813719" cy="869156"/>
          </a:xfrm>
          <a:prstGeom prst="can">
            <a:avLst>
              <a:gd name="adj" fmla="val 41931"/>
            </a:avLst>
          </a:prstGeom>
          <a:ln>
            <a:headEnd type="none" w="med" len="med"/>
            <a:tailEnd type="none" w="med" len="med"/>
          </a:ln>
          <a:effectLst>
            <a:outerShdw blurRad="40000" dist="23000" dir="5400000" rotWithShape="0">
              <a:srgbClr val="000000">
                <a:alpha val="35000"/>
              </a:srgbClr>
            </a:outerShdw>
          </a:effectLst>
        </p:spPr>
        <p:style>
          <a:lnRef idx="0">
            <a:schemeClr val="accent1"/>
          </a:lnRef>
          <a:fillRef idx="3">
            <a:schemeClr val="accent1"/>
          </a:fillRef>
          <a:effectRef idx="3">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1096963">
              <a:defRPr/>
            </a:pPr>
            <a:endParaRPr lang="en-US" sz="1600">
              <a:solidFill>
                <a:srgbClr val="FFFFFF"/>
              </a:solidFill>
              <a:effectLst>
                <a:outerShdw blurRad="38100" dist="38100" dir="2700000" algn="tl">
                  <a:srgbClr val="000000">
                    <a:alpha val="43137"/>
                  </a:srgbClr>
                </a:outerShdw>
              </a:effectLst>
              <a:latin typeface="Segoe" pitchFamily="34" charset="0"/>
            </a:endParaRPr>
          </a:p>
        </p:txBody>
      </p:sp>
      <p:sp>
        <p:nvSpPr>
          <p:cNvPr id="8" name="Text Box 8"/>
          <p:cNvSpPr txBox="1">
            <a:spLocks noChangeArrowheads="1"/>
          </p:cNvSpPr>
          <p:nvPr/>
        </p:nvSpPr>
        <p:spPr bwMode="white">
          <a:xfrm>
            <a:off x="7285303" y="5234782"/>
            <a:ext cx="788458" cy="369328"/>
          </a:xfrm>
          <a:prstGeom prst="rect">
            <a:avLst/>
          </a:prstGeom>
          <a:noFill/>
          <a:ln w="9525" algn="ctr">
            <a:noFill/>
            <a:miter lim="800000"/>
            <a:headEnd/>
            <a:tailEnd/>
          </a:ln>
          <a:effectLst/>
        </p:spPr>
        <p:txBody>
          <a:bodyPr lIns="91436" tIns="45718" rIns="91436" bIns="45718">
            <a:spAutoFit/>
          </a:bodyPr>
          <a:lstStyle/>
          <a:p>
            <a:pPr>
              <a:defRPr/>
            </a:pPr>
            <a:r>
              <a:rPr lang="ru-RU" b="1" dirty="0" smtClean="0">
                <a:solidFill>
                  <a:schemeClr val="bg1"/>
                </a:solidFill>
                <a:effectLst>
                  <a:outerShdw blurRad="38100" dist="38100" dir="2700000" algn="tl">
                    <a:srgbClr val="000000">
                      <a:alpha val="43137"/>
                    </a:srgbClr>
                  </a:outerShdw>
                </a:effectLst>
                <a:latin typeface="Segoe"/>
              </a:rPr>
              <a:t>Диск</a:t>
            </a:r>
            <a:endParaRPr lang="en-US" b="1" dirty="0">
              <a:solidFill>
                <a:schemeClr val="bg1"/>
              </a:solidFill>
              <a:effectLst>
                <a:outerShdw blurRad="38100" dist="38100" dir="2700000" algn="tl">
                  <a:srgbClr val="000000">
                    <a:alpha val="43137"/>
                  </a:srgbClr>
                </a:outerShdw>
              </a:effectLst>
              <a:latin typeface="Segoe"/>
            </a:endParaRPr>
          </a:p>
        </p:txBody>
      </p:sp>
      <p:sp>
        <p:nvSpPr>
          <p:cNvPr id="9" name="Text Box 9"/>
          <p:cNvSpPr txBox="1">
            <a:spLocks noChangeArrowheads="1"/>
          </p:cNvSpPr>
          <p:nvPr/>
        </p:nvSpPr>
        <p:spPr bwMode="white">
          <a:xfrm>
            <a:off x="6979709" y="3993886"/>
            <a:ext cx="1510771" cy="369328"/>
          </a:xfrm>
          <a:prstGeom prst="rect">
            <a:avLst/>
          </a:prstGeom>
          <a:noFill/>
          <a:ln w="9525" algn="ctr">
            <a:noFill/>
            <a:miter lim="800000"/>
            <a:headEnd/>
            <a:tailEnd/>
          </a:ln>
          <a:effectLst/>
        </p:spPr>
        <p:txBody>
          <a:bodyPr lIns="91436" tIns="45718" rIns="91436" bIns="45718">
            <a:spAutoFit/>
          </a:bodyPr>
          <a:lstStyle/>
          <a:p>
            <a:pPr>
              <a:defRPr/>
            </a:pPr>
            <a:r>
              <a:rPr lang="ru-RU" b="1" dirty="0" smtClean="0">
                <a:solidFill>
                  <a:schemeClr val="bg1"/>
                </a:solidFill>
                <a:effectLst>
                  <a:outerShdw blurRad="38100" dist="38100" dir="2700000" algn="tl">
                    <a:srgbClr val="000000">
                      <a:alpha val="43137"/>
                    </a:srgbClr>
                  </a:outerShdw>
                </a:effectLst>
                <a:latin typeface="Segoe"/>
              </a:rPr>
              <a:t>Оверлей</a:t>
            </a:r>
            <a:r>
              <a:rPr lang="en-US" b="1" dirty="0" smtClean="0">
                <a:solidFill>
                  <a:schemeClr val="bg1"/>
                </a:solidFill>
                <a:effectLst>
                  <a:outerShdw blurRad="38100" dist="38100" dir="2700000" algn="tl">
                    <a:srgbClr val="000000">
                      <a:alpha val="43137"/>
                    </a:srgbClr>
                  </a:outerShdw>
                </a:effectLst>
                <a:latin typeface="Segoe"/>
              </a:rPr>
              <a:t> </a:t>
            </a:r>
            <a:r>
              <a:rPr lang="en-US" b="1" dirty="0">
                <a:solidFill>
                  <a:schemeClr val="bg1"/>
                </a:solidFill>
                <a:effectLst>
                  <a:outerShdw blurRad="38100" dist="38100" dir="2700000" algn="tl">
                    <a:srgbClr val="000000">
                      <a:alpha val="43137"/>
                    </a:srgbClr>
                  </a:outerShdw>
                </a:effectLst>
                <a:latin typeface="Segoe"/>
              </a:rPr>
              <a:t>1</a:t>
            </a:r>
          </a:p>
        </p:txBody>
      </p:sp>
      <p:sp>
        <p:nvSpPr>
          <p:cNvPr id="10" name="Text Box 10"/>
          <p:cNvSpPr txBox="1">
            <a:spLocks noChangeArrowheads="1"/>
          </p:cNvSpPr>
          <p:nvPr/>
        </p:nvSpPr>
        <p:spPr bwMode="white">
          <a:xfrm>
            <a:off x="6979709" y="3048001"/>
            <a:ext cx="1510771" cy="369328"/>
          </a:xfrm>
          <a:prstGeom prst="rect">
            <a:avLst/>
          </a:prstGeom>
          <a:noFill/>
          <a:ln w="9525" algn="ctr">
            <a:noFill/>
            <a:miter lim="800000"/>
            <a:headEnd/>
            <a:tailEnd/>
          </a:ln>
          <a:effectLst/>
        </p:spPr>
        <p:txBody>
          <a:bodyPr lIns="91436" tIns="45718" rIns="91436" bIns="45718">
            <a:spAutoFit/>
          </a:bodyPr>
          <a:lstStyle/>
          <a:p>
            <a:pPr>
              <a:defRPr/>
            </a:pPr>
            <a:r>
              <a:rPr lang="ru-RU" b="1" dirty="0" smtClean="0">
                <a:solidFill>
                  <a:schemeClr val="bg1"/>
                </a:solidFill>
                <a:effectLst>
                  <a:outerShdw blurRad="38100" dist="38100" dir="2700000" algn="tl">
                    <a:srgbClr val="000000">
                      <a:alpha val="43137"/>
                    </a:srgbClr>
                  </a:outerShdw>
                </a:effectLst>
                <a:latin typeface="Segoe"/>
              </a:rPr>
              <a:t>Оверлей</a:t>
            </a:r>
            <a:r>
              <a:rPr lang="en-US" b="1" dirty="0" smtClean="0">
                <a:solidFill>
                  <a:schemeClr val="bg1"/>
                </a:solidFill>
                <a:effectLst>
                  <a:outerShdw blurRad="38100" dist="38100" dir="2700000" algn="tl">
                    <a:srgbClr val="000000">
                      <a:alpha val="43137"/>
                    </a:srgbClr>
                  </a:outerShdw>
                </a:effectLst>
                <a:latin typeface="Segoe"/>
              </a:rPr>
              <a:t> </a:t>
            </a:r>
            <a:r>
              <a:rPr lang="en-US" b="1" dirty="0">
                <a:solidFill>
                  <a:schemeClr val="bg1"/>
                </a:solidFill>
                <a:effectLst>
                  <a:outerShdw blurRad="38100" dist="38100" dir="2700000" algn="tl">
                    <a:srgbClr val="000000">
                      <a:alpha val="43137"/>
                    </a:srgbClr>
                  </a:outerShdw>
                </a:effectLst>
                <a:latin typeface="Segoe"/>
              </a:rPr>
              <a:t>2</a:t>
            </a:r>
          </a:p>
        </p:txBody>
      </p:sp>
      <p:sp>
        <p:nvSpPr>
          <p:cNvPr id="12" name="Text Box 11"/>
          <p:cNvSpPr txBox="1">
            <a:spLocks noChangeArrowheads="1"/>
          </p:cNvSpPr>
          <p:nvPr/>
        </p:nvSpPr>
        <p:spPr bwMode="white">
          <a:xfrm>
            <a:off x="6979709" y="2117558"/>
            <a:ext cx="1510771" cy="369328"/>
          </a:xfrm>
          <a:prstGeom prst="rect">
            <a:avLst/>
          </a:prstGeom>
          <a:noFill/>
          <a:ln w="9525" algn="ctr">
            <a:noFill/>
            <a:miter lim="800000"/>
            <a:headEnd/>
            <a:tailEnd/>
          </a:ln>
          <a:effectLst/>
        </p:spPr>
        <p:txBody>
          <a:bodyPr lIns="91436" tIns="45718" rIns="91436" bIns="45718">
            <a:spAutoFit/>
          </a:bodyPr>
          <a:lstStyle/>
          <a:p>
            <a:pPr>
              <a:defRPr/>
            </a:pPr>
            <a:r>
              <a:rPr lang="ru-RU" b="1" dirty="0" smtClean="0">
                <a:solidFill>
                  <a:schemeClr val="bg1"/>
                </a:solidFill>
                <a:effectLst>
                  <a:outerShdw blurRad="38100" dist="38100" dir="2700000" algn="tl">
                    <a:srgbClr val="000000">
                      <a:alpha val="43137"/>
                    </a:srgbClr>
                  </a:outerShdw>
                </a:effectLst>
                <a:latin typeface="Segoe"/>
              </a:rPr>
              <a:t>Оверлей</a:t>
            </a:r>
            <a:r>
              <a:rPr lang="en-US" b="1" dirty="0" smtClean="0">
                <a:solidFill>
                  <a:schemeClr val="bg1"/>
                </a:solidFill>
                <a:effectLst>
                  <a:outerShdw blurRad="38100" dist="38100" dir="2700000" algn="tl">
                    <a:srgbClr val="000000">
                      <a:alpha val="43137"/>
                    </a:srgbClr>
                  </a:outerShdw>
                </a:effectLst>
                <a:latin typeface="Segoe"/>
              </a:rPr>
              <a:t> </a:t>
            </a:r>
            <a:r>
              <a:rPr lang="en-US" b="1" dirty="0">
                <a:solidFill>
                  <a:schemeClr val="bg1"/>
                </a:solidFill>
                <a:effectLst>
                  <a:outerShdw blurRad="38100" dist="38100" dir="2700000" algn="tl">
                    <a:srgbClr val="000000">
                      <a:alpha val="43137"/>
                    </a:srgbClr>
                  </a:outerShdw>
                </a:effectLst>
                <a:latin typeface="Segoe"/>
              </a:rPr>
              <a:t>3</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1329595"/>
          </a:xfrm>
        </p:spPr>
        <p:txBody>
          <a:bodyPr/>
          <a:lstStyle/>
          <a:p>
            <a:r>
              <a:rPr lang="ru-RU" dirty="0" smtClean="0"/>
              <a:t>Файловый фильтр защиты от записи</a:t>
            </a:r>
            <a:r>
              <a:rPr smtClean="0"/>
              <a:t> </a:t>
            </a:r>
            <a:r>
              <a:rPr/>
              <a:t>(FBWF)</a:t>
            </a:r>
            <a:endParaRPr lang="en-US" sz="4400" dirty="0">
              <a:solidFill>
                <a:schemeClr val="tx2"/>
              </a:solidFill>
            </a:endParaRPr>
          </a:p>
        </p:txBody>
      </p:sp>
      <p:sp>
        <p:nvSpPr>
          <p:cNvPr id="11" name="Text Placeholder 2"/>
          <p:cNvSpPr>
            <a:spLocks noGrp="1"/>
          </p:cNvSpPr>
          <p:nvPr>
            <p:ph type="body" sz="quarter" idx="10"/>
          </p:nvPr>
        </p:nvSpPr>
        <p:spPr>
          <a:xfrm>
            <a:off x="381000" y="1642144"/>
            <a:ext cx="8382000" cy="4702826"/>
          </a:xfrm>
        </p:spPr>
        <p:txBody>
          <a:bodyPr/>
          <a:lstStyle/>
          <a:p>
            <a:pPr marL="401638" lvl="0" indent="-401638"/>
            <a:r>
              <a:rPr lang="ru-RU" sz="2800" dirty="0" err="1" smtClean="0"/>
              <a:t>Минидрайвер-фильтр</a:t>
            </a:r>
            <a:r>
              <a:rPr lang="ru-RU" sz="2800" dirty="0" smtClean="0"/>
              <a:t> файловой системы</a:t>
            </a:r>
            <a:endParaRPr lang="en-US" sz="2800" dirty="0" smtClean="0"/>
          </a:p>
          <a:p>
            <a:pPr marL="801688" lvl="1" indent="-400050"/>
            <a:r>
              <a:rPr lang="ru-RU" sz="2400" dirty="0" smtClean="0"/>
              <a:t>Кэширует операции с файловой системой в памяти</a:t>
            </a:r>
            <a:endParaRPr lang="en-US" sz="2400" dirty="0" smtClean="0"/>
          </a:p>
          <a:p>
            <a:pPr marL="401638" lvl="0" indent="-401638"/>
            <a:r>
              <a:rPr lang="ru-RU" sz="2800" dirty="0" smtClean="0"/>
              <a:t>Преимущества</a:t>
            </a:r>
            <a:endParaRPr lang="en-US" sz="2800" dirty="0" smtClean="0"/>
          </a:p>
          <a:p>
            <a:pPr marL="801688" lvl="1" indent="-400050"/>
            <a:r>
              <a:rPr lang="ru-RU" sz="2400" dirty="0" smtClean="0"/>
              <a:t>Защита на уровне файловой системы</a:t>
            </a:r>
            <a:endParaRPr lang="en-US" sz="2400" dirty="0" smtClean="0"/>
          </a:p>
          <a:p>
            <a:pPr marL="801688" lvl="1" indent="-400050"/>
            <a:r>
              <a:rPr lang="ru-RU" sz="2400" dirty="0" smtClean="0"/>
              <a:t>Возможность исключить некоторые файлы</a:t>
            </a:r>
            <a:endParaRPr lang="en-US" sz="2400" dirty="0" smtClean="0"/>
          </a:p>
          <a:p>
            <a:pPr marL="801688" lvl="1" indent="-400050"/>
            <a:r>
              <a:rPr lang="ru-RU" sz="2400" dirty="0" smtClean="0"/>
              <a:t>Лучше оптимизировано использование памяти чем </a:t>
            </a:r>
            <a:r>
              <a:rPr lang="en-US" sz="2400" dirty="0" smtClean="0"/>
              <a:t>EWF</a:t>
            </a:r>
            <a:endParaRPr lang="en-US" sz="2400" dirty="0" smtClean="0"/>
          </a:p>
          <a:p>
            <a:pPr marL="801688" lvl="1" indent="-400050"/>
            <a:r>
              <a:rPr lang="ru-RU" sz="2400" dirty="0" smtClean="0"/>
              <a:t>Консольная утилита для настройки фильтра</a:t>
            </a:r>
            <a:r>
              <a:rPr lang="en-US" sz="2400" dirty="0" smtClean="0"/>
              <a:t> </a:t>
            </a:r>
            <a:r>
              <a:rPr lang="en-US" sz="2400" dirty="0" smtClean="0"/>
              <a:t/>
            </a:r>
            <a:br>
              <a:rPr lang="en-US" sz="2400" dirty="0" smtClean="0"/>
            </a:br>
            <a:r>
              <a:rPr lang="en-US" sz="2400" dirty="0" smtClean="0"/>
              <a:t>(</a:t>
            </a:r>
            <a:r>
              <a:rPr lang="ru-RU" sz="2400" dirty="0" smtClean="0"/>
              <a:t>включить</a:t>
            </a:r>
            <a:r>
              <a:rPr lang="en-US" sz="2400" dirty="0" smtClean="0"/>
              <a:t>, </a:t>
            </a:r>
            <a:r>
              <a:rPr lang="ru-RU" sz="2400" dirty="0" smtClean="0"/>
              <a:t>выключить</a:t>
            </a:r>
            <a:r>
              <a:rPr lang="en-US" sz="2400" dirty="0" smtClean="0"/>
              <a:t>, </a:t>
            </a:r>
            <a:r>
              <a:rPr lang="ru-RU" sz="2400" dirty="0" smtClean="0"/>
              <a:t>сохранить изменения</a:t>
            </a:r>
            <a:r>
              <a:rPr lang="en-US" sz="2400" dirty="0" smtClean="0"/>
              <a:t>)</a:t>
            </a:r>
            <a:endParaRPr lang="en-US" sz="2400" dirty="0" smtClean="0"/>
          </a:p>
          <a:p>
            <a:pPr marL="801688" lvl="1" indent="-400050"/>
            <a:r>
              <a:rPr lang="ru-RU" sz="2400" dirty="0" smtClean="0"/>
              <a:t>Полная поддержка </a:t>
            </a:r>
            <a:r>
              <a:rPr lang="en-US" sz="2400" dirty="0" smtClean="0"/>
              <a:t>NTFS (</a:t>
            </a:r>
            <a:r>
              <a:rPr lang="ru-RU" sz="2400" dirty="0" smtClean="0"/>
              <a:t>шифрование</a:t>
            </a:r>
            <a:r>
              <a:rPr lang="en-US" sz="2400" dirty="0" smtClean="0"/>
              <a:t>, </a:t>
            </a:r>
            <a:r>
              <a:rPr lang="ru-RU" sz="2400" dirty="0" smtClean="0"/>
              <a:t>сжатие</a:t>
            </a:r>
            <a:r>
              <a:rPr lang="en-US" sz="2400" dirty="0" smtClean="0"/>
              <a:t>) </a:t>
            </a:r>
            <a:r>
              <a:rPr lang="en-US" sz="2400" dirty="0" smtClean="0"/>
              <a:t/>
            </a:r>
            <a:br>
              <a:rPr lang="en-US" sz="2400" dirty="0" smtClean="0"/>
            </a:br>
            <a:r>
              <a:rPr lang="en-US" sz="2400" dirty="0" smtClean="0"/>
              <a:t>on write-through files</a:t>
            </a:r>
          </a:p>
          <a:p>
            <a:pPr marL="801688" lvl="1" indent="-400050"/>
            <a:r>
              <a:rPr lang="ru-RU" sz="2400" dirty="0" smtClean="0"/>
              <a:t>Обеспечивает более удобное обновление системы</a:t>
            </a:r>
            <a:endParaRPr lang="en-US" sz="2400"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64797"/>
          </a:xfrm>
        </p:spPr>
        <p:txBody>
          <a:bodyPr/>
          <a:lstStyle/>
          <a:p>
            <a:r>
              <a:rPr lang="ru-RU" dirty="0" smtClean="0"/>
              <a:t>Развертывание образа ОС</a:t>
            </a:r>
            <a:endParaRPr lang="en-US" sz="4400" dirty="0">
              <a:solidFill>
                <a:schemeClr val="tx2"/>
              </a:solidFill>
            </a:endParaRPr>
          </a:p>
        </p:txBody>
      </p:sp>
      <p:sp>
        <p:nvSpPr>
          <p:cNvPr id="11" name="Text Placeholder 2"/>
          <p:cNvSpPr>
            <a:spLocks noGrp="1"/>
          </p:cNvSpPr>
          <p:nvPr>
            <p:ph type="body" sz="quarter" idx="10"/>
          </p:nvPr>
        </p:nvSpPr>
        <p:spPr>
          <a:xfrm>
            <a:off x="381000" y="1214422"/>
            <a:ext cx="8382000" cy="3231654"/>
          </a:xfrm>
        </p:spPr>
        <p:txBody>
          <a:bodyPr/>
          <a:lstStyle/>
          <a:p>
            <a:pPr lvl="0"/>
            <a:r>
              <a:rPr lang="ru-RU" sz="2800" dirty="0" smtClean="0"/>
              <a:t>Загрузка с </a:t>
            </a:r>
            <a:r>
              <a:rPr lang="en-US" sz="2800" dirty="0" smtClean="0"/>
              <a:t>USB</a:t>
            </a:r>
            <a:endParaRPr lang="en-US" sz="2800" dirty="0" smtClean="0"/>
          </a:p>
          <a:p>
            <a:pPr lvl="0"/>
            <a:r>
              <a:rPr lang="ru-RU" sz="2800" dirty="0" smtClean="0"/>
              <a:t>Установка на второй раздел диска</a:t>
            </a:r>
            <a:endParaRPr lang="en-US" sz="2800" dirty="0" smtClean="0"/>
          </a:p>
          <a:p>
            <a:pPr lvl="0"/>
            <a:r>
              <a:rPr lang="en-US" sz="2800" dirty="0" smtClean="0"/>
              <a:t>Swap Hard drives</a:t>
            </a:r>
          </a:p>
          <a:p>
            <a:pPr lvl="0"/>
            <a:r>
              <a:rPr lang="en-US" sz="2800" dirty="0" smtClean="0"/>
              <a:t>Compact Flash</a:t>
            </a:r>
            <a:endParaRPr lang="en-US" sz="2800" dirty="0" smtClean="0"/>
          </a:p>
          <a:p>
            <a:pPr lvl="0"/>
            <a:r>
              <a:rPr lang="en-US" sz="2800" dirty="0" smtClean="0"/>
              <a:t>CD-ROM</a:t>
            </a:r>
          </a:p>
          <a:p>
            <a:pPr lvl="0"/>
            <a:r>
              <a:rPr lang="ru-RU" sz="2800" dirty="0" smtClean="0"/>
              <a:t>Загрузка по сети</a:t>
            </a:r>
            <a:endParaRPr lang="en-US" sz="2800" dirty="0" smtClean="0"/>
          </a:p>
          <a:p>
            <a:pPr lvl="0"/>
            <a:r>
              <a:rPr lang="ru-RU" sz="2800" dirty="0" smtClean="0"/>
              <a:t>Удаленная установка</a:t>
            </a:r>
            <a:endParaRPr lang="en-US" sz="2800" dirty="0" smtClean="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64797"/>
          </a:xfrm>
        </p:spPr>
        <p:txBody>
          <a:bodyPr/>
          <a:lstStyle/>
          <a:p>
            <a:r>
              <a:rPr lang="ru-RU" dirty="0" smtClean="0"/>
              <a:t>Обслуживание образа</a:t>
            </a:r>
            <a:endParaRPr lang="en-US" sz="4400" dirty="0">
              <a:solidFill>
                <a:schemeClr val="tx2"/>
              </a:solidFill>
            </a:endParaRPr>
          </a:p>
        </p:txBody>
      </p:sp>
      <p:sp>
        <p:nvSpPr>
          <p:cNvPr id="11" name="Text Placeholder 2"/>
          <p:cNvSpPr>
            <a:spLocks noGrp="1"/>
          </p:cNvSpPr>
          <p:nvPr>
            <p:ph type="body" sz="quarter" idx="10"/>
          </p:nvPr>
        </p:nvSpPr>
        <p:spPr>
          <a:xfrm>
            <a:off x="381000" y="1214422"/>
            <a:ext cx="8382000" cy="3945696"/>
          </a:xfrm>
        </p:spPr>
        <p:txBody>
          <a:bodyPr/>
          <a:lstStyle/>
          <a:p>
            <a:pPr lvl="0"/>
            <a:r>
              <a:rPr lang="ru-RU" dirty="0" smtClean="0"/>
              <a:t>Агент обновления</a:t>
            </a:r>
            <a:r>
              <a:rPr lang="en-US" dirty="0" smtClean="0"/>
              <a:t> </a:t>
            </a:r>
            <a:r>
              <a:rPr lang="en-US" dirty="0" smtClean="0"/>
              <a:t>(DUA)</a:t>
            </a:r>
          </a:p>
          <a:p>
            <a:pPr lvl="0"/>
            <a:r>
              <a:rPr lang="en-US" dirty="0" smtClean="0"/>
              <a:t>Systems Management Server (SMS)</a:t>
            </a:r>
          </a:p>
          <a:p>
            <a:pPr lvl="0"/>
            <a:r>
              <a:rPr lang="ru-RU" dirty="0" smtClean="0"/>
              <a:t>Сервер обновлений</a:t>
            </a:r>
            <a:r>
              <a:rPr lang="en-US" dirty="0" smtClean="0"/>
              <a:t> </a:t>
            </a:r>
            <a:r>
              <a:rPr lang="en-US" dirty="0" smtClean="0"/>
              <a:t>(WSUS)</a:t>
            </a:r>
          </a:p>
          <a:p>
            <a:pPr lvl="0"/>
            <a:r>
              <a:rPr lang="en-US" dirty="0" smtClean="0"/>
              <a:t>Image Difference Engine</a:t>
            </a:r>
          </a:p>
          <a:p>
            <a:pPr lvl="0"/>
            <a:r>
              <a:rPr lang="ru-RU" dirty="0" smtClean="0"/>
              <a:t>Проблемы</a:t>
            </a:r>
            <a:endParaRPr lang="en-US" dirty="0" smtClean="0"/>
          </a:p>
          <a:p>
            <a:pPr lvl="1"/>
            <a:r>
              <a:rPr lang="ru-RU" dirty="0" smtClean="0"/>
              <a:t>Почему просто не использовать</a:t>
            </a:r>
            <a:r>
              <a:rPr lang="en-US" dirty="0" smtClean="0"/>
              <a:t> </a:t>
            </a:r>
            <a:r>
              <a:rPr lang="en-US" dirty="0" smtClean="0"/>
              <a:t>Windows Update?</a:t>
            </a:r>
          </a:p>
          <a:p>
            <a:pPr lvl="1"/>
            <a:r>
              <a:rPr lang="ru-RU" dirty="0" smtClean="0"/>
              <a:t>Обслуживание и фильтры записи</a:t>
            </a:r>
            <a:endParaRPr lang="en-US" dirty="0" smtClean="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64797"/>
          </a:xfrm>
        </p:spPr>
        <p:txBody>
          <a:bodyPr/>
          <a:lstStyle/>
          <a:p>
            <a:r>
              <a:rPr lang="ru-RU" dirty="0" smtClean="0"/>
              <a:t>Клонирование</a:t>
            </a:r>
            <a:endParaRPr lang="en-US" sz="4400" dirty="0">
              <a:solidFill>
                <a:schemeClr val="tx2"/>
              </a:solidFill>
            </a:endParaRPr>
          </a:p>
        </p:txBody>
      </p:sp>
      <p:sp>
        <p:nvSpPr>
          <p:cNvPr id="11" name="Text Placeholder 2"/>
          <p:cNvSpPr>
            <a:spLocks noGrp="1"/>
          </p:cNvSpPr>
          <p:nvPr>
            <p:ph type="body" sz="quarter" idx="10"/>
          </p:nvPr>
        </p:nvSpPr>
        <p:spPr>
          <a:xfrm>
            <a:off x="381000" y="1214422"/>
            <a:ext cx="8382000" cy="5189113"/>
          </a:xfrm>
        </p:spPr>
        <p:txBody>
          <a:bodyPr/>
          <a:lstStyle/>
          <a:p>
            <a:pPr marL="401638" lvl="0" indent="-401638"/>
            <a:r>
              <a:rPr lang="ru-RU" sz="2800" dirty="0" smtClean="0"/>
              <a:t>Массовое производство однообразного оборудования</a:t>
            </a:r>
            <a:endParaRPr lang="en-US" sz="2800" dirty="0" smtClean="0"/>
          </a:p>
          <a:p>
            <a:pPr marL="401638" lvl="0" indent="-401638"/>
            <a:r>
              <a:rPr lang="ru-RU" sz="2800" dirty="0" smtClean="0"/>
              <a:t>Обработка уникальных настроек </a:t>
            </a:r>
            <a:r>
              <a:rPr lang="en-US" sz="2800" dirty="0" smtClean="0"/>
              <a:t>Windows</a:t>
            </a:r>
            <a:endParaRPr lang="en-US" sz="2800" dirty="0" smtClean="0"/>
          </a:p>
          <a:p>
            <a:pPr marL="801688" lvl="1" indent="-400050"/>
            <a:r>
              <a:rPr lang="ru-RU" sz="2400" dirty="0" smtClean="0"/>
              <a:t>Образ должен иметь уникальный серийный номер,</a:t>
            </a:r>
            <a:r>
              <a:rPr lang="en-US" sz="2400" dirty="0" smtClean="0"/>
              <a:t> </a:t>
            </a:r>
            <a:r>
              <a:rPr lang="en-US" sz="2400" dirty="0" smtClean="0"/>
              <a:t>MAC </a:t>
            </a:r>
            <a:r>
              <a:rPr lang="ru-RU" sz="2400" dirty="0" smtClean="0"/>
              <a:t>адрес</a:t>
            </a:r>
            <a:r>
              <a:rPr lang="en-US" sz="2400" dirty="0" smtClean="0"/>
              <a:t>, </a:t>
            </a:r>
            <a:r>
              <a:rPr lang="en-US" sz="2400" dirty="0" smtClean="0"/>
              <a:t>SID, </a:t>
            </a:r>
            <a:r>
              <a:rPr lang="ru-RU" sz="2400" dirty="0" smtClean="0"/>
              <a:t>имя машины</a:t>
            </a:r>
            <a:r>
              <a:rPr lang="en-US" sz="2400" dirty="0" smtClean="0"/>
              <a:t>, </a:t>
            </a:r>
            <a:r>
              <a:rPr lang="ru-RU" sz="2400" dirty="0" smtClean="0"/>
              <a:t>и </a:t>
            </a:r>
            <a:r>
              <a:rPr lang="ru-RU" sz="2400" dirty="0" err="1" smtClean="0"/>
              <a:t>т.п</a:t>
            </a:r>
            <a:r>
              <a:rPr lang="en-US" sz="2400" dirty="0" smtClean="0"/>
              <a:t>.</a:t>
            </a:r>
            <a:endParaRPr lang="en-US" sz="2400" dirty="0" smtClean="0"/>
          </a:p>
          <a:p>
            <a:pPr marL="401638" lvl="0" indent="-401638"/>
            <a:r>
              <a:rPr lang="ru-RU" sz="2800" dirty="0" smtClean="0"/>
              <a:t>Поддержка аналогичных сценариев клонирования, что и в настольной версии </a:t>
            </a:r>
            <a:r>
              <a:rPr lang="en-US" sz="2800" dirty="0" smtClean="0"/>
              <a:t>Windows</a:t>
            </a:r>
            <a:endParaRPr lang="en-US" sz="2800" dirty="0" smtClean="0"/>
          </a:p>
          <a:p>
            <a:pPr marL="401638" lvl="0" indent="-401638"/>
            <a:r>
              <a:rPr lang="ru-RU" sz="2800" dirty="0" smtClean="0"/>
              <a:t>Два этапа</a:t>
            </a:r>
            <a:r>
              <a:rPr lang="en-US" sz="2800" dirty="0" smtClean="0"/>
              <a:t>:  </a:t>
            </a:r>
            <a:r>
              <a:rPr lang="ru-RU" sz="2800" dirty="0" smtClean="0"/>
              <a:t>обезличивание</a:t>
            </a:r>
            <a:r>
              <a:rPr lang="en-US" sz="2800" dirty="0" smtClean="0"/>
              <a:t> </a:t>
            </a:r>
            <a:r>
              <a:rPr lang="ru-RU" sz="2800" dirty="0" smtClean="0"/>
              <a:t>и клонирование</a:t>
            </a:r>
            <a:endParaRPr lang="en-US" sz="2800" dirty="0" smtClean="0"/>
          </a:p>
          <a:p>
            <a:pPr marL="801688" lvl="1" indent="-400050"/>
            <a:r>
              <a:rPr lang="ru-RU" sz="2400" dirty="0" smtClean="0"/>
              <a:t>Обезличивание (запечатывание) может быть запущено автоматически во время </a:t>
            </a:r>
            <a:r>
              <a:rPr lang="en-US" sz="2400" dirty="0" smtClean="0"/>
              <a:t>FBA </a:t>
            </a:r>
            <a:r>
              <a:rPr lang="ru-RU" sz="2400" dirty="0" smtClean="0"/>
              <a:t>или вручную, после прохождения </a:t>
            </a:r>
            <a:r>
              <a:rPr lang="en-US" sz="2400" dirty="0" smtClean="0"/>
              <a:t>FBA</a:t>
            </a:r>
            <a:endParaRPr lang="en-US" sz="2400" dirty="0" smtClean="0"/>
          </a:p>
          <a:p>
            <a:pPr marL="801688" lvl="1" indent="-400050"/>
            <a:r>
              <a:rPr lang="ru-RU" sz="2400" dirty="0" smtClean="0"/>
              <a:t>Позволяет вручную </a:t>
            </a:r>
            <a:r>
              <a:rPr lang="ru-RU" sz="2400" dirty="0" err="1" smtClean="0"/>
              <a:t>доустанавливать</a:t>
            </a:r>
            <a:r>
              <a:rPr lang="ru-RU" sz="2400" dirty="0" smtClean="0"/>
              <a:t> приложения</a:t>
            </a:r>
            <a:endParaRPr lang="en-US" sz="2400" dirty="0" smtClean="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ru-RU" dirty="0" smtClean="0"/>
              <a:t>Введение в </a:t>
            </a:r>
            <a:r>
              <a:rPr smtClean="0"/>
              <a:t>Windows XP Embedded</a:t>
            </a:r>
            <a:endParaRPr lang="en-US" dirty="0"/>
          </a:p>
        </p:txBody>
      </p:sp>
      <p:sp>
        <p:nvSpPr>
          <p:cNvPr id="3" name="Subtitle 2"/>
          <p:cNvSpPr>
            <a:spLocks noGrp="1"/>
          </p:cNvSpPr>
          <p:nvPr>
            <p:ph type="subTitle" idx="1"/>
          </p:nvPr>
        </p:nvSpPr>
        <p:spPr/>
        <p:txBody>
          <a:bodyPr/>
          <a:lstStyle/>
          <a:p>
            <a:r>
              <a:rPr lang="ru-RU" dirty="0" smtClean="0"/>
              <a:t>Павел </a:t>
            </a:r>
            <a:r>
              <a:rPr lang="ru-RU" dirty="0" err="1" smtClean="0"/>
              <a:t>Белевский</a:t>
            </a:r>
            <a:endParaRPr lang="en-US" dirty="0" smtClean="0"/>
          </a:p>
          <a:p>
            <a:r>
              <a:rPr lang="ru-RU" dirty="0" smtClean="0"/>
              <a:t>Системный инженер </a:t>
            </a:r>
            <a:r>
              <a:rPr lang="ru-RU" dirty="0" smtClean="0"/>
              <a:t>по встраиваемым решениям, Кварта Технологии</a:t>
            </a:r>
          </a:p>
          <a:p>
            <a:r>
              <a:rPr lang="en-US" dirty="0" smtClean="0">
                <a:hlinkClick r:id="rId3"/>
              </a:rPr>
              <a:t>pavelb@quarta.ru</a:t>
            </a:r>
            <a:endParaRPr lang="ru-RU" dirty="0" smtClean="0"/>
          </a:p>
          <a:p>
            <a:endParaRPr lang="en-US" dirty="0" smtClean="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553998"/>
          </a:xfrm>
        </p:spPr>
        <p:txBody>
          <a:bodyPr/>
          <a:lstStyle/>
          <a:p>
            <a:r>
              <a:rPr lang="ru-RU" sz="4000" dirty="0" smtClean="0"/>
              <a:t>Интеграция с продуктами </a:t>
            </a:r>
            <a:r>
              <a:rPr sz="4000" smtClean="0"/>
              <a:t>Microsoft</a:t>
            </a:r>
            <a:endParaRPr lang="en-US" sz="3600" dirty="0">
              <a:solidFill>
                <a:schemeClr val="tx2"/>
              </a:solidFill>
            </a:endParaRPr>
          </a:p>
        </p:txBody>
      </p:sp>
      <p:sp>
        <p:nvSpPr>
          <p:cNvPr id="11" name="Text Placeholder 2"/>
          <p:cNvSpPr>
            <a:spLocks noGrp="1"/>
          </p:cNvSpPr>
          <p:nvPr>
            <p:ph type="body" sz="quarter" idx="10"/>
          </p:nvPr>
        </p:nvSpPr>
        <p:spPr>
          <a:xfrm>
            <a:off x="381000" y="1214422"/>
            <a:ext cx="8382000" cy="2757678"/>
          </a:xfrm>
        </p:spPr>
        <p:txBody>
          <a:bodyPr/>
          <a:lstStyle/>
          <a:p>
            <a:pPr marL="401638" indent="-401638"/>
            <a:r>
              <a:rPr lang="ru-RU" sz="2800" dirty="0" smtClean="0"/>
              <a:t>Служба обновлений </a:t>
            </a:r>
            <a:r>
              <a:rPr lang="en-US" sz="2800" dirty="0" smtClean="0"/>
              <a:t>WSUS</a:t>
            </a:r>
            <a:endParaRPr lang="en-US" sz="2800" dirty="0" smtClean="0"/>
          </a:p>
          <a:p>
            <a:pPr marL="401638" indent="-401638"/>
            <a:r>
              <a:rPr lang="en-US" sz="2800" dirty="0" smtClean="0"/>
              <a:t>SMS</a:t>
            </a:r>
            <a:endParaRPr lang="en-US" sz="2800" dirty="0" smtClean="0"/>
          </a:p>
          <a:p>
            <a:pPr marL="401638" indent="-401638"/>
            <a:r>
              <a:rPr lang="en-US" sz="2800" dirty="0" smtClean="0"/>
              <a:t>Microsoft Operations Manager (MOM)</a:t>
            </a:r>
          </a:p>
          <a:p>
            <a:pPr marL="401638" indent="-401638"/>
            <a:r>
              <a:rPr lang="en-US" sz="2800" dirty="0" smtClean="0"/>
              <a:t>Microsoft SQL Server\Express</a:t>
            </a:r>
          </a:p>
          <a:p>
            <a:pPr marL="401638" indent="-401638"/>
            <a:r>
              <a:rPr lang="en-US" sz="2800" dirty="0" smtClean="0"/>
              <a:t>Active </a:t>
            </a:r>
            <a:r>
              <a:rPr lang="en-US" sz="2800" dirty="0" smtClean="0"/>
              <a:t>Directory</a:t>
            </a:r>
            <a:endParaRPr lang="en-US" sz="2800" dirty="0" smtClean="0"/>
          </a:p>
          <a:p>
            <a:pPr marL="401638" indent="-401638"/>
            <a:r>
              <a:rPr lang="en-US" sz="2800" dirty="0" smtClean="0"/>
              <a:t>Microsoft .NET Framework</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09398"/>
          </a:xfrm>
        </p:spPr>
        <p:txBody>
          <a:bodyPr/>
          <a:lstStyle/>
          <a:p>
            <a:r>
              <a:rPr lang="ru-RU" sz="4400" dirty="0" smtClean="0"/>
              <a:t>Дополнительная информация</a:t>
            </a:r>
            <a:endParaRPr lang="en-US" sz="4000" dirty="0">
              <a:solidFill>
                <a:schemeClr val="tx2"/>
              </a:solidFill>
            </a:endParaRPr>
          </a:p>
        </p:txBody>
      </p:sp>
      <p:sp>
        <p:nvSpPr>
          <p:cNvPr id="11" name="Text Placeholder 2"/>
          <p:cNvSpPr>
            <a:spLocks noGrp="1"/>
          </p:cNvSpPr>
          <p:nvPr>
            <p:ph type="body" sz="quarter" idx="10"/>
          </p:nvPr>
        </p:nvSpPr>
        <p:spPr>
          <a:xfrm>
            <a:off x="381000" y="1214422"/>
            <a:ext cx="8382000" cy="2810000"/>
          </a:xfrm>
        </p:spPr>
        <p:txBody>
          <a:bodyPr/>
          <a:lstStyle/>
          <a:p>
            <a:r>
              <a:rPr lang="ru-RU" sz="2200" dirty="0" smtClean="0"/>
              <a:t>Пробная версия </a:t>
            </a:r>
            <a:r>
              <a:rPr lang="en-US" sz="2200" dirty="0" smtClean="0"/>
              <a:t>Windows </a:t>
            </a:r>
            <a:r>
              <a:rPr lang="en-US" sz="2200" dirty="0" smtClean="0"/>
              <a:t>XP Embedded</a:t>
            </a:r>
          </a:p>
          <a:p>
            <a:pPr lvl="1"/>
            <a:r>
              <a:rPr lang="ru-RU" sz="2000" dirty="0" smtClean="0"/>
              <a:t>Доступна для загрузки на</a:t>
            </a:r>
            <a:r>
              <a:rPr lang="en-US" sz="2000" dirty="0" smtClean="0"/>
              <a:t> </a:t>
            </a:r>
            <a:r>
              <a:rPr lang="en-US" sz="1400" dirty="0" smtClean="0">
                <a:hlinkClick r:id="rId3"/>
              </a:rPr>
              <a:t>http://msdn.microsoft.com/embedded</a:t>
            </a:r>
            <a:r>
              <a:rPr lang="en-US" sz="1400" dirty="0" smtClean="0"/>
              <a:t> </a:t>
            </a:r>
            <a:endParaRPr lang="en-US" sz="2000" dirty="0" smtClean="0"/>
          </a:p>
          <a:p>
            <a:pPr lvl="1"/>
            <a:r>
              <a:rPr lang="en-US" sz="2000" dirty="0" smtClean="0"/>
              <a:t>Read the tutorials </a:t>
            </a:r>
            <a:r>
              <a:rPr lang="en-US" sz="1400" dirty="0" smtClean="0">
                <a:hlinkClick r:id="rId4"/>
              </a:rPr>
              <a:t>http://www.microsoft.com/windows/embedded/xp</a:t>
            </a:r>
            <a:r>
              <a:rPr lang="en-US" sz="1400" dirty="0" smtClean="0"/>
              <a:t> </a:t>
            </a:r>
            <a:endParaRPr lang="en-US" sz="2000" dirty="0" smtClean="0"/>
          </a:p>
          <a:p>
            <a:r>
              <a:rPr lang="ru-RU" sz="2200" dirty="0" smtClean="0"/>
              <a:t>Дополнительная информация по использованию </a:t>
            </a:r>
            <a:r>
              <a:rPr lang="en-US" sz="2200" dirty="0" smtClean="0"/>
              <a:t>Windows Embedded</a:t>
            </a:r>
            <a:endParaRPr lang="en-US" sz="2200" dirty="0" smtClean="0"/>
          </a:p>
          <a:p>
            <a:pPr lvl="1"/>
            <a:r>
              <a:rPr lang="ru-RU" sz="2000" dirty="0" smtClean="0"/>
              <a:t>Документация на</a:t>
            </a:r>
            <a:r>
              <a:rPr lang="en-US" sz="2000" dirty="0" smtClean="0"/>
              <a:t> </a:t>
            </a:r>
            <a:r>
              <a:rPr lang="en-US" sz="2000" dirty="0" smtClean="0"/>
              <a:t>Microsoft MSDN</a:t>
            </a:r>
            <a:r>
              <a:rPr lang="en-US" sz="2000" baseline="30000" dirty="0" smtClean="0"/>
              <a:t>®</a:t>
            </a:r>
            <a:r>
              <a:rPr lang="en-US" sz="2000" dirty="0" smtClean="0"/>
              <a:t>:</a:t>
            </a:r>
          </a:p>
          <a:p>
            <a:pPr lvl="1">
              <a:buNone/>
            </a:pPr>
            <a:r>
              <a:rPr lang="en-US" sz="1400" dirty="0" smtClean="0">
                <a:hlinkClick r:id="rId3"/>
              </a:rPr>
              <a:t>http://msdn.microsoft.com/embedded</a:t>
            </a:r>
            <a:endParaRPr lang="en-US" sz="1400" dirty="0" smtClean="0"/>
          </a:p>
          <a:p>
            <a:pPr lvl="1"/>
            <a:r>
              <a:rPr lang="ru-RU" sz="2000" dirty="0" smtClean="0"/>
              <a:t>Группы новостей</a:t>
            </a:r>
            <a:r>
              <a:rPr lang="en-US" sz="2000" dirty="0" smtClean="0"/>
              <a:t>:</a:t>
            </a:r>
            <a:endParaRPr lang="en-US" sz="2000" dirty="0" smtClean="0"/>
          </a:p>
          <a:p>
            <a:pPr marL="457200" lvl="1" indent="0">
              <a:buNone/>
            </a:pPr>
            <a:r>
              <a:rPr lang="en-US" sz="1400" dirty="0" smtClean="0">
                <a:hlinkClick r:id="rId5"/>
              </a:rPr>
              <a:t>http://</a:t>
            </a:r>
            <a:r>
              <a:rPr lang="en-US" sz="1400" dirty="0" smtClean="0">
                <a:hlinkClick r:id="rId5"/>
              </a:rPr>
              <a:t>msdn.microsoft.com/newsgroups/default.aspx?dg=microsoft.public.windowsxp.embedded</a:t>
            </a:r>
            <a:endParaRPr lang="en-US" sz="1400" dirty="0" smtClean="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1329595"/>
          </a:xfrm>
        </p:spPr>
        <p:txBody>
          <a:bodyPr/>
          <a:lstStyle/>
          <a:p>
            <a:r>
              <a:rPr lang="ru-RU" dirty="0" smtClean="0"/>
              <a:t>Ресурсы</a:t>
            </a:r>
            <a:r>
              <a:rPr lang="en-US" dirty="0" smtClean="0"/>
              <a:t/>
            </a:r>
            <a:br>
              <a:rPr lang="en-US" dirty="0" smtClean="0"/>
            </a:br>
            <a:endParaRPr lang="en-US" dirty="0">
              <a:solidFill>
                <a:schemeClr val="tx2"/>
              </a:solidFill>
            </a:endParaRPr>
          </a:p>
        </p:txBody>
      </p:sp>
      <p:sp>
        <p:nvSpPr>
          <p:cNvPr id="3" name="Text Placeholder 2"/>
          <p:cNvSpPr>
            <a:spLocks noGrp="1"/>
          </p:cNvSpPr>
          <p:nvPr>
            <p:ph type="body" sz="quarter" idx="10"/>
          </p:nvPr>
        </p:nvSpPr>
        <p:spPr>
          <a:xfrm>
            <a:off x="381000" y="1071546"/>
            <a:ext cx="8382000" cy="1655838"/>
          </a:xfrm>
        </p:spPr>
        <p:txBody>
          <a:bodyPr/>
          <a:lstStyle/>
          <a:p>
            <a:r>
              <a:rPr lang="ru-RU" sz="2800" dirty="0" smtClean="0"/>
              <a:t>Рус</a:t>
            </a:r>
            <a:r>
              <a:rPr lang="en-US" sz="2800" dirty="0" smtClean="0"/>
              <a:t>c</a:t>
            </a:r>
            <a:r>
              <a:rPr lang="ru-RU" sz="2800" dirty="0" smtClean="0"/>
              <a:t>коязычный форум для разработчиков встраиваимых систем</a:t>
            </a:r>
            <a:endParaRPr lang="en-US" sz="2800" dirty="0" smtClean="0"/>
          </a:p>
          <a:p>
            <a:pPr lvl="1"/>
            <a:r>
              <a:rPr lang="en-US" sz="2400" u="sng" dirty="0" smtClean="0">
                <a:solidFill>
                  <a:srgbClr val="0070C0"/>
                </a:solidFill>
                <a:hlinkClick r:id="rId3"/>
              </a:rPr>
              <a:t>www.msembedded.ru/forum</a:t>
            </a:r>
            <a:endParaRPr lang="en-US" sz="2400" u="sng" dirty="0" smtClean="0">
              <a:solidFill>
                <a:srgbClr val="0070C0"/>
              </a:solidFill>
            </a:endParaRPr>
          </a:p>
          <a:p>
            <a:r>
              <a:rPr lang="ru-RU" sz="2800" dirty="0" smtClean="0"/>
              <a:t>Книга «</a:t>
            </a:r>
            <a:r>
              <a:rPr lang="ru-RU" sz="2400" dirty="0" smtClean="0"/>
              <a:t>Введение в </a:t>
            </a:r>
            <a:r>
              <a:rPr lang="en-US" sz="2400" dirty="0" smtClean="0"/>
              <a:t>Windows </a:t>
            </a:r>
            <a:r>
              <a:rPr lang="en-US" sz="2400" dirty="0" smtClean="0"/>
              <a:t>XP </a:t>
            </a:r>
            <a:r>
              <a:rPr lang="en-US" sz="2400" dirty="0" smtClean="0"/>
              <a:t>Embedded</a:t>
            </a:r>
            <a:r>
              <a:rPr lang="ru-RU" sz="2800" dirty="0" smtClean="0"/>
              <a:t>»</a:t>
            </a:r>
            <a:endParaRPr lang="en-US" sz="2800" dirty="0" smtClean="0"/>
          </a:p>
        </p:txBody>
      </p:sp>
      <p:sp>
        <p:nvSpPr>
          <p:cNvPr id="7" name="Rectangle 6"/>
          <p:cNvSpPr/>
          <p:nvPr/>
        </p:nvSpPr>
        <p:spPr bwMode="auto">
          <a:xfrm>
            <a:off x="2928926" y="2857496"/>
            <a:ext cx="2643206" cy="3429024"/>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ru-RU"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4" name="Picture 3" descr="bookCE6.jpg"/>
          <p:cNvPicPr>
            <a:picLocks noChangeAspect="1"/>
          </p:cNvPicPr>
          <p:nvPr/>
        </p:nvPicPr>
        <p:blipFill>
          <a:blip r:embed="rId4"/>
          <a:stretch>
            <a:fillRect/>
          </a:stretch>
        </p:blipFill>
        <p:spPr>
          <a:xfrm>
            <a:off x="3000364" y="2907614"/>
            <a:ext cx="2495550" cy="3333750"/>
          </a:xfrm>
          <a:prstGeom prst="rect">
            <a:avLst/>
          </a:prstGeom>
        </p:spPr>
      </p:pic>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rcRect/>
          <a:stretch>
            <a:fillRect/>
          </a:stretch>
        </p:blipFill>
        <p:spPr bwMode="black">
          <a:xfrm>
            <a:off x="1602053" y="2787386"/>
            <a:ext cx="5939896" cy="1283229"/>
          </a:xfrm>
          <a:prstGeom prst="rect">
            <a:avLst/>
          </a:prstGeom>
          <a:noFill/>
        </p:spPr>
      </p:pic>
      <p:sp>
        <p:nvSpPr>
          <p:cNvPr id="5" name="Text Box 3"/>
          <p:cNvSpPr txBox="1">
            <a:spLocks noChangeArrowheads="1"/>
          </p:cNvSpPr>
          <p:nvPr/>
        </p:nvSpPr>
        <p:spPr bwMode="blackWhite">
          <a:xfrm>
            <a:off x="381000" y="5791200"/>
            <a:ext cx="8382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latin typeface="Segoe" pitchFamily="34" charset="0"/>
                <a:cs typeface="Arial" charset="0"/>
              </a:rPr>
              <a:t>© </a:t>
            </a:r>
            <a:r>
              <a:rPr lang="en-US" sz="700" dirty="0" smtClean="0">
                <a:latin typeface="Segoe" pitchFamily="34" charset="0"/>
                <a:cs typeface="Arial" charset="0"/>
              </a:rPr>
              <a:t>2007 Microsoft </a:t>
            </a:r>
            <a:r>
              <a:rPr lang="en-US" sz="700" dirty="0">
                <a:latin typeface="Segoe"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latin typeface="Segoe"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latin typeface="Segoe" pitchFamily="34" charset="0"/>
                <a:cs typeface="Arial" charset="0"/>
              </a:rPr>
            </a:br>
            <a:r>
              <a:rPr lang="en-US" sz="700" dirty="0">
                <a:latin typeface="Segoe" pitchFamily="34" charset="0"/>
                <a:cs typeface="Arial" charset="0"/>
              </a:rPr>
              <a:t>MICROSOFT 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026" name="Picture 2" descr="C:\Users\rzdebski\MS\Events\2008-09 TechDays\Logo_.jpg"/>
          <p:cNvPicPr>
            <a:picLocks noChangeAspect="1" noChangeArrowheads="1"/>
          </p:cNvPicPr>
          <p:nvPr/>
        </p:nvPicPr>
        <p:blipFill>
          <a:blip r:embed="rId2"/>
          <a:srcRect/>
          <a:stretch>
            <a:fillRect/>
          </a:stretch>
        </p:blipFill>
        <p:spPr bwMode="auto">
          <a:xfrm>
            <a:off x="50542" y="714356"/>
            <a:ext cx="9093458" cy="5429264"/>
          </a:xfrm>
          <a:prstGeom prst="rect">
            <a:avLst/>
          </a:prstGeom>
          <a:noFill/>
        </p:spPr>
      </p:pic>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769920"/>
          </a:xfrm>
        </p:spPr>
        <p:txBody>
          <a:bodyPr/>
          <a:lstStyle/>
          <a:p>
            <a:r>
              <a:rPr lang="ru-RU" dirty="0" smtClean="0"/>
              <a:t>Содержание</a:t>
            </a:r>
            <a:r>
              <a:rPr lang="en-US" dirty="0" smtClean="0"/>
              <a:t/>
            </a:r>
            <a:br>
              <a:rPr lang="en-US" dirty="0" smtClean="0"/>
            </a:br>
            <a:endParaRPr lang="en-US" dirty="0">
              <a:solidFill>
                <a:schemeClr val="tx2"/>
              </a:solidFill>
            </a:endParaRPr>
          </a:p>
        </p:txBody>
      </p:sp>
      <p:sp>
        <p:nvSpPr>
          <p:cNvPr id="3" name="Text Placeholder 2"/>
          <p:cNvSpPr>
            <a:spLocks noGrp="1"/>
          </p:cNvSpPr>
          <p:nvPr>
            <p:ph type="body" sz="quarter" idx="10"/>
          </p:nvPr>
        </p:nvSpPr>
        <p:spPr>
          <a:xfrm>
            <a:off x="381000" y="1214422"/>
            <a:ext cx="8382000" cy="3693319"/>
          </a:xfrm>
        </p:spPr>
        <p:txBody>
          <a:bodyPr/>
          <a:lstStyle/>
          <a:p>
            <a:r>
              <a:rPr lang="ru-RU" dirty="0" smtClean="0"/>
              <a:t>Что такое </a:t>
            </a:r>
            <a:r>
              <a:rPr lang="en-US" dirty="0" smtClean="0"/>
              <a:t>Windows XP Embedded?</a:t>
            </a:r>
            <a:endParaRPr lang="en-US" dirty="0" smtClean="0"/>
          </a:p>
          <a:p>
            <a:r>
              <a:rPr lang="ru-RU" dirty="0" smtClean="0"/>
              <a:t>Средства разработки</a:t>
            </a:r>
            <a:endParaRPr lang="en-US" dirty="0" smtClean="0"/>
          </a:p>
          <a:p>
            <a:r>
              <a:rPr lang="ru-RU" dirty="0" smtClean="0"/>
              <a:t>Возможности по встраиванию</a:t>
            </a:r>
            <a:endParaRPr lang="en-US" dirty="0" smtClean="0"/>
          </a:p>
          <a:p>
            <a:r>
              <a:rPr lang="ru-RU" dirty="0" smtClean="0"/>
              <a:t>Способы развертывания</a:t>
            </a:r>
            <a:endParaRPr lang="en-US" dirty="0" smtClean="0"/>
          </a:p>
          <a:p>
            <a:r>
              <a:rPr lang="ru-RU" dirty="0" smtClean="0"/>
              <a:t>Обслуживание</a:t>
            </a:r>
            <a:endParaRPr lang="en-US" dirty="0" smtClean="0"/>
          </a:p>
          <a:p>
            <a:r>
              <a:rPr lang="ru-RU" dirty="0" smtClean="0"/>
              <a:t>Интеграция с продуктами </a:t>
            </a:r>
            <a:r>
              <a:rPr lang="en-US" dirty="0" smtClean="0"/>
              <a:t>Microsoft</a:t>
            </a:r>
            <a:endParaRPr lang="en-US" dirty="0" smtClean="0"/>
          </a:p>
          <a:p>
            <a:r>
              <a:rPr lang="ru-RU" dirty="0" smtClean="0"/>
              <a:t>Что дальше</a:t>
            </a:r>
            <a:endParaRPr lang="en-US" dirty="0" smtClean="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841357"/>
          </a:xfrm>
        </p:spPr>
        <p:txBody>
          <a:bodyPr/>
          <a:lstStyle/>
          <a:p>
            <a:r>
              <a:rPr lang="ru-RU" sz="4400" dirty="0" smtClean="0"/>
              <a:t>Что такое </a:t>
            </a:r>
            <a:r>
              <a:rPr sz="4400" smtClean="0"/>
              <a:t>Windows XP Embedded?</a:t>
            </a:r>
            <a:r>
              <a:rPr lang="en-US" sz="4400" dirty="0" smtClean="0"/>
              <a:t/>
            </a:r>
            <a:br>
              <a:rPr lang="en-US" sz="4400" dirty="0" smtClean="0"/>
            </a:br>
            <a:endParaRPr lang="en-US" sz="4400" dirty="0">
              <a:solidFill>
                <a:schemeClr val="tx2"/>
              </a:solidFill>
            </a:endParaRPr>
          </a:p>
        </p:txBody>
      </p:sp>
      <p:sp>
        <p:nvSpPr>
          <p:cNvPr id="3" name="Text Placeholder 2"/>
          <p:cNvSpPr>
            <a:spLocks noGrp="1"/>
          </p:cNvSpPr>
          <p:nvPr>
            <p:ph type="body" sz="quarter" idx="10"/>
          </p:nvPr>
        </p:nvSpPr>
        <p:spPr>
          <a:xfrm>
            <a:off x="381000" y="963284"/>
            <a:ext cx="8382000" cy="5466112"/>
          </a:xfrm>
        </p:spPr>
        <p:txBody>
          <a:bodyPr/>
          <a:lstStyle/>
          <a:p>
            <a:r>
              <a:rPr lang="ru-RU" dirty="0" smtClean="0"/>
              <a:t>Компонентная версия настольной </a:t>
            </a:r>
            <a:r>
              <a:rPr lang="en-US" dirty="0" smtClean="0"/>
              <a:t>Windows</a:t>
            </a:r>
            <a:r>
              <a:rPr lang="ru-RU" dirty="0" smtClean="0"/>
              <a:t> </a:t>
            </a:r>
            <a:r>
              <a:rPr lang="en-US" dirty="0" smtClean="0"/>
              <a:t>XP</a:t>
            </a:r>
            <a:endParaRPr lang="en-US" dirty="0" smtClean="0"/>
          </a:p>
          <a:p>
            <a:r>
              <a:rPr lang="ru-RU" dirty="0" smtClean="0"/>
              <a:t>Работает на стандартном </a:t>
            </a:r>
            <a:r>
              <a:rPr lang="en-US" dirty="0" smtClean="0"/>
              <a:t>x86</a:t>
            </a:r>
            <a:br>
              <a:rPr lang="en-US" dirty="0" smtClean="0"/>
            </a:br>
            <a:r>
              <a:rPr lang="ru-RU" dirty="0" smtClean="0"/>
              <a:t>оборудовании</a:t>
            </a:r>
            <a:endParaRPr lang="en-US" dirty="0" smtClean="0"/>
          </a:p>
          <a:p>
            <a:r>
              <a:rPr lang="ru-RU" dirty="0" smtClean="0"/>
              <a:t>Запуск приложений, написанных</a:t>
            </a:r>
            <a:r>
              <a:rPr lang="ru-RU" dirty="0" smtClean="0"/>
              <a:t/>
            </a:r>
            <a:br>
              <a:rPr lang="ru-RU" dirty="0" smtClean="0"/>
            </a:br>
            <a:r>
              <a:rPr lang="ru-RU" dirty="0" smtClean="0"/>
              <a:t>для настольной версии</a:t>
            </a:r>
            <a:r>
              <a:rPr lang="en-US" dirty="0" smtClean="0"/>
              <a:t> (</a:t>
            </a:r>
            <a:r>
              <a:rPr lang="en-US" dirty="0" smtClean="0"/>
              <a:t>Win32/MFC/.NET)</a:t>
            </a:r>
          </a:p>
          <a:p>
            <a:r>
              <a:rPr lang="ru-RU" dirty="0" smtClean="0"/>
              <a:t>Возможности по встраиванию</a:t>
            </a:r>
            <a:endParaRPr lang="en-US" dirty="0" smtClean="0"/>
          </a:p>
          <a:p>
            <a:r>
              <a:rPr lang="ru-RU" dirty="0" smtClean="0"/>
              <a:t>Загрузка с различных носителей</a:t>
            </a:r>
            <a:endParaRPr lang="en-US" dirty="0" smtClean="0"/>
          </a:p>
          <a:p>
            <a:r>
              <a:rPr lang="ru-RU" dirty="0" smtClean="0"/>
              <a:t>Автономные устройства и удаленное управление</a:t>
            </a:r>
            <a:endParaRPr lang="en-US" dirty="0" smtClean="0"/>
          </a:p>
          <a:p>
            <a:r>
              <a:rPr lang="ru-RU" dirty="0" smtClean="0"/>
              <a:t>Интеграция с технологиями </a:t>
            </a:r>
            <a:r>
              <a:rPr lang="en-US" dirty="0" smtClean="0"/>
              <a:t>Microsoft</a:t>
            </a:r>
            <a:endParaRPr lang="en-US" dirty="0" smtClean="0"/>
          </a:p>
        </p:txBody>
      </p:sp>
      <p:pic>
        <p:nvPicPr>
          <p:cNvPr id="4" name="Picture 7" descr="Box shot"/>
          <p:cNvPicPr>
            <a:picLocks noChangeAspect="1" noChangeArrowheads="1"/>
          </p:cNvPicPr>
          <p:nvPr/>
        </p:nvPicPr>
        <p:blipFill>
          <a:blip r:embed="rId3"/>
          <a:srcRect/>
          <a:stretch>
            <a:fillRect/>
          </a:stretch>
        </p:blipFill>
        <p:spPr bwMode="auto">
          <a:xfrm>
            <a:off x="7064404" y="1468434"/>
            <a:ext cx="1651000" cy="14605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1218795"/>
          </a:xfrm>
        </p:spPr>
        <p:txBody>
          <a:bodyPr/>
          <a:lstStyle/>
          <a:p>
            <a:r>
              <a:rPr lang="ru-RU" sz="4400" dirty="0" smtClean="0"/>
              <a:t>Обзор цикла разработки</a:t>
            </a:r>
            <a:r>
              <a:rPr lang="en-US" sz="4400" dirty="0" smtClean="0"/>
              <a:t/>
            </a:r>
            <a:br>
              <a:rPr lang="en-US" sz="4400" dirty="0" smtClean="0"/>
            </a:br>
            <a:endParaRPr lang="en-US" sz="4400" dirty="0">
              <a:solidFill>
                <a:schemeClr val="tx2"/>
              </a:solidFill>
            </a:endParaRPr>
          </a:p>
        </p:txBody>
      </p:sp>
      <p:sp>
        <p:nvSpPr>
          <p:cNvPr id="6" name="Curved Down Arrow 5"/>
          <p:cNvSpPr/>
          <p:nvPr/>
        </p:nvSpPr>
        <p:spPr>
          <a:xfrm rot="8767389">
            <a:off x="5946100" y="4977254"/>
            <a:ext cx="2495019" cy="914400"/>
          </a:xfrm>
          <a:prstGeom prst="curvedDownArrow">
            <a:avLst/>
          </a:prstGeom>
          <a:ln w="12700">
            <a:solidFill>
              <a:schemeClr val="accent1">
                <a:lumMod val="60000"/>
                <a:lumOff val="40000"/>
              </a:schemeClr>
            </a:solidFill>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vert="horz" wrap="none" lIns="0" tIns="0" rIns="0" bIns="0" numCol="1" rtlCol="0" anchor="ctr" anchorCtr="0" compatLnSpc="1">
            <a:prstTxWarp prst="textNoShape">
              <a:avLst/>
            </a:prstTxWarp>
          </a:bodyPr>
          <a:lstStyle/>
          <a:p>
            <a:pPr algn="ctr" defTabSz="1096963" fontAlgn="base">
              <a:spcBef>
                <a:spcPct val="0"/>
              </a:spcBef>
              <a:spcAft>
                <a:spcPct val="0"/>
              </a:spcAft>
            </a:pPr>
            <a:endParaRPr lang="en-US" sz="16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7" name="Curved Down Arrow 6"/>
          <p:cNvSpPr/>
          <p:nvPr/>
        </p:nvSpPr>
        <p:spPr>
          <a:xfrm rot="2388744">
            <a:off x="7523859" y="1696962"/>
            <a:ext cx="1382555" cy="914400"/>
          </a:xfrm>
          <a:prstGeom prst="curvedDownArrow">
            <a:avLst/>
          </a:prstGeom>
          <a:ln w="12700">
            <a:solidFill>
              <a:schemeClr val="accent1">
                <a:lumMod val="60000"/>
                <a:lumOff val="40000"/>
              </a:schemeClr>
            </a:solidFill>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vert="horz" wrap="none" lIns="0" tIns="0" rIns="0" bIns="0" numCol="1" rtlCol="0" anchor="ctr" anchorCtr="0" compatLnSpc="1">
            <a:prstTxWarp prst="textNoShape">
              <a:avLst/>
            </a:prstTxWarp>
          </a:bodyPr>
          <a:lstStyle/>
          <a:p>
            <a:pPr algn="ctr" defTabSz="1096963" fontAlgn="base">
              <a:spcBef>
                <a:spcPct val="0"/>
              </a:spcBef>
              <a:spcAft>
                <a:spcPct val="0"/>
              </a:spcAft>
            </a:pPr>
            <a:endParaRPr lang="en-US" sz="16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8" name="Curved Down Arrow 7"/>
          <p:cNvSpPr/>
          <p:nvPr/>
        </p:nvSpPr>
        <p:spPr>
          <a:xfrm rot="19214442">
            <a:off x="75422" y="1276192"/>
            <a:ext cx="3404310" cy="1466829"/>
          </a:xfrm>
          <a:prstGeom prst="curvedDownArrow">
            <a:avLst/>
          </a:prstGeom>
          <a:ln w="12700">
            <a:solidFill>
              <a:schemeClr val="accent1">
                <a:lumMod val="60000"/>
                <a:lumOff val="40000"/>
              </a:schemeClr>
            </a:solidFill>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vert="horz" wrap="none" lIns="0" tIns="0" rIns="0" bIns="0" numCol="1" rtlCol="0" anchor="ctr" anchorCtr="0" compatLnSpc="1">
            <a:prstTxWarp prst="textNoShape">
              <a:avLst/>
            </a:prstTxWarp>
          </a:bodyPr>
          <a:lstStyle/>
          <a:p>
            <a:pPr algn="ctr" defTabSz="1096963" fontAlgn="base">
              <a:spcBef>
                <a:spcPct val="0"/>
              </a:spcBef>
              <a:spcAft>
                <a:spcPct val="0"/>
              </a:spcAft>
            </a:pPr>
            <a:endParaRPr lang="en-US" sz="16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9" name="Rounded Rectangle 8"/>
          <p:cNvSpPr/>
          <p:nvPr/>
        </p:nvSpPr>
        <p:spPr>
          <a:xfrm>
            <a:off x="3028950" y="3176567"/>
            <a:ext cx="3086100" cy="1143000"/>
          </a:xfrm>
          <a:prstGeom prst="roundRect">
            <a:avLst/>
          </a:prstGeom>
          <a:ln>
            <a:headEnd type="none" w="med" len="med"/>
            <a:tailEnd type="none" w="med" len="med"/>
          </a:ln>
          <a:effectLst>
            <a:outerShdw blurRad="40000" dist="23000" dir="5400000" rotWithShape="0">
              <a:srgbClr val="000000">
                <a:alpha val="35000"/>
              </a:srgbClr>
            </a:outerShdw>
            <a:reflection blurRad="6350" stA="52000" endA="300" endPos="35000" dir="5400000" sy="-100000" algn="bl" rotWithShape="0"/>
          </a:effectLst>
        </p:spPr>
        <p:style>
          <a:lnRef idx="0">
            <a:schemeClr val="accent1"/>
          </a:lnRef>
          <a:fillRef idx="3">
            <a:schemeClr val="accent1"/>
          </a:fillRef>
          <a:effectRef idx="3">
            <a:schemeClr val="accent1"/>
          </a:effectRef>
          <a:fontRef idx="minor">
            <a:schemeClr val="lt1"/>
          </a:fontRef>
        </p:style>
        <p:txBody>
          <a:bodyPr vert="horz" wrap="square" lIns="109728" tIns="54864" rIns="109728" bIns="54864" numCol="1" rtlCol="0" anchor="ctr" anchorCtr="0" compatLnSpc="1">
            <a:prstTxWarp prst="textNoShape">
              <a:avLst/>
            </a:prstTxWarp>
          </a:bodyPr>
          <a:lstStyle/>
          <a:p>
            <a:pPr defTabSz="1096963"/>
            <a:r>
              <a:rPr lang="ru-RU" dirty="0" smtClean="0">
                <a:solidFill>
                  <a:srgbClr val="FFFFFF"/>
                </a:solidFill>
                <a:effectLst>
                  <a:outerShdw blurRad="38100" dist="38100" dir="2700000" algn="tl">
                    <a:srgbClr val="000000">
                      <a:alpha val="43137"/>
                    </a:srgbClr>
                  </a:outerShdw>
                </a:effectLst>
                <a:latin typeface="Segoe" pitchFamily="34" charset="0"/>
              </a:rPr>
              <a:t>Приложения</a:t>
            </a:r>
            <a:endParaRPr lang="en-US" dirty="0" smtClean="0">
              <a:solidFill>
                <a:srgbClr val="FFFFFF"/>
              </a:solidFill>
              <a:effectLst>
                <a:outerShdw blurRad="38100" dist="38100" dir="2700000" algn="tl">
                  <a:srgbClr val="000000">
                    <a:alpha val="43137"/>
                  </a:srgbClr>
                </a:outerShdw>
              </a:effectLst>
              <a:latin typeface="Segoe" pitchFamily="34" charset="0"/>
            </a:endParaRPr>
          </a:p>
          <a:p>
            <a:pPr defTabSz="1096963"/>
            <a:r>
              <a:rPr lang="ru-RU" dirty="0" smtClean="0">
                <a:solidFill>
                  <a:srgbClr val="FFFFFF"/>
                </a:solidFill>
                <a:effectLst>
                  <a:outerShdw blurRad="38100" dist="38100" dir="2700000" algn="tl">
                    <a:srgbClr val="000000">
                      <a:alpha val="43137"/>
                    </a:srgbClr>
                  </a:outerShdw>
                </a:effectLst>
                <a:latin typeface="Segoe" pitchFamily="34" charset="0"/>
              </a:rPr>
              <a:t>и</a:t>
            </a:r>
            <a:r>
              <a:rPr lang="en-US" dirty="0" smtClean="0">
                <a:solidFill>
                  <a:srgbClr val="FFFFFF"/>
                </a:solidFill>
                <a:effectLst>
                  <a:outerShdw blurRad="38100" dist="38100" dir="2700000" algn="tl">
                    <a:srgbClr val="000000">
                      <a:alpha val="43137"/>
                    </a:srgbClr>
                  </a:outerShdw>
                </a:effectLst>
                <a:latin typeface="Segoe" pitchFamily="34" charset="0"/>
              </a:rPr>
              <a:t> </a:t>
            </a:r>
            <a:r>
              <a:rPr lang="ru-RU" dirty="0" smtClean="0">
                <a:solidFill>
                  <a:srgbClr val="FFFFFF"/>
                </a:solidFill>
                <a:effectLst>
                  <a:outerShdw blurRad="38100" dist="38100" dir="2700000" algn="tl">
                    <a:srgbClr val="000000">
                      <a:alpha val="43137"/>
                    </a:srgbClr>
                  </a:outerShdw>
                </a:effectLst>
                <a:latin typeface="Segoe" pitchFamily="34" charset="0"/>
              </a:rPr>
              <a:t>Компоненты</a:t>
            </a:r>
            <a:endParaRPr lang="en-US" dirty="0" smtClean="0">
              <a:solidFill>
                <a:srgbClr val="FFFFFF"/>
              </a:solidFill>
              <a:effectLst>
                <a:outerShdw blurRad="38100" dist="38100" dir="2700000" algn="tl">
                  <a:srgbClr val="000000">
                    <a:alpha val="43137"/>
                  </a:srgbClr>
                </a:outerShdw>
              </a:effectLst>
              <a:latin typeface="Segoe" pitchFamily="34" charset="0"/>
            </a:endParaRPr>
          </a:p>
          <a:p>
            <a:pPr defTabSz="1096963"/>
            <a:r>
              <a:rPr lang="ru-RU" dirty="0" err="1" smtClean="0">
                <a:solidFill>
                  <a:srgbClr val="FFFFFF"/>
                </a:solidFill>
                <a:effectLst>
                  <a:outerShdw blurRad="38100" dist="38100" dir="2700000" algn="tl">
                    <a:srgbClr val="000000">
                      <a:alpha val="43137"/>
                    </a:srgbClr>
                  </a:outerShdw>
                </a:effectLst>
                <a:latin typeface="Segoe" pitchFamily="34" charset="0"/>
              </a:rPr>
              <a:t>репозитория</a:t>
            </a:r>
            <a:endParaRPr lang="en-US" dirty="0">
              <a:solidFill>
                <a:srgbClr val="FFFFFF"/>
              </a:solidFill>
              <a:effectLst>
                <a:outerShdw blurRad="38100" dist="38100" dir="2700000" algn="tl">
                  <a:srgbClr val="000000">
                    <a:alpha val="43137"/>
                  </a:srgbClr>
                </a:outerShdw>
              </a:effectLst>
              <a:latin typeface="Segoe" pitchFamily="34" charset="0"/>
            </a:endParaRPr>
          </a:p>
        </p:txBody>
      </p:sp>
      <p:sp>
        <p:nvSpPr>
          <p:cNvPr id="10" name="AutoShape 2"/>
          <p:cNvSpPr>
            <a:spLocks noChangeArrowheads="1"/>
          </p:cNvSpPr>
          <p:nvPr/>
        </p:nvSpPr>
        <p:spPr bwMode="auto">
          <a:xfrm>
            <a:off x="3664744" y="4494193"/>
            <a:ext cx="1814512" cy="1806574"/>
          </a:xfrm>
          <a:prstGeom prst="can">
            <a:avLst>
              <a:gd name="adj" fmla="val 32060"/>
            </a:avLst>
          </a:prstGeom>
          <a:ln>
            <a:headEnd type="none" w="med" len="med"/>
            <a:tailEnd type="none" w="med" len="med"/>
          </a:ln>
          <a:effectLst>
            <a:outerShdw blurRad="40000" dist="23000" dir="5400000" rotWithShape="0">
              <a:srgbClr val="000000">
                <a:alpha val="35000"/>
              </a:srgbClr>
            </a:outerShdw>
            <a:reflection blurRad="6350" stA="52000" endA="300" endPos="35000" dir="5400000" sy="-100000" algn="bl" rotWithShape="0"/>
          </a:effectLst>
        </p:spPr>
        <p:style>
          <a:lnRef idx="0">
            <a:schemeClr val="accent1"/>
          </a:lnRef>
          <a:fillRef idx="3">
            <a:schemeClr val="accent1"/>
          </a:fillRef>
          <a:effectRef idx="3">
            <a:schemeClr val="accent1"/>
          </a:effectRef>
          <a:fontRef idx="minor">
            <a:schemeClr val="lt1"/>
          </a:fontRef>
        </p:style>
        <p:txBody>
          <a:bodyPr vert="horz" wrap="square" lIns="109728" tIns="54864" rIns="109728" bIns="54864" numCol="1" rtlCol="0" anchor="ctr" anchorCtr="0" compatLnSpc="1">
            <a:prstTxWarp prst="textNoShape">
              <a:avLst/>
            </a:prstTxWarp>
          </a:bodyPr>
          <a:lstStyle/>
          <a:p>
            <a:pPr defTabSz="1096963"/>
            <a:endParaRPr lang="en-US">
              <a:solidFill>
                <a:srgbClr val="FFFFFF"/>
              </a:solidFill>
              <a:effectLst>
                <a:outerShdw blurRad="38100" dist="38100" dir="2700000" algn="tl">
                  <a:srgbClr val="000000">
                    <a:alpha val="43137"/>
                  </a:srgbClr>
                </a:outerShdw>
              </a:effectLst>
              <a:latin typeface="Segoe" pitchFamily="34" charset="0"/>
            </a:endParaRPr>
          </a:p>
        </p:txBody>
      </p:sp>
      <p:grpSp>
        <p:nvGrpSpPr>
          <p:cNvPr id="11" name="Group 6"/>
          <p:cNvGrpSpPr>
            <a:grpSpLocks/>
          </p:cNvGrpSpPr>
          <p:nvPr/>
        </p:nvGrpSpPr>
        <p:grpSpPr bwMode="auto">
          <a:xfrm>
            <a:off x="5181600" y="3405167"/>
            <a:ext cx="704850" cy="762000"/>
            <a:chOff x="-66" y="3171"/>
            <a:chExt cx="444" cy="480"/>
          </a:xfrm>
        </p:grpSpPr>
        <p:graphicFrame>
          <p:nvGraphicFramePr>
            <p:cNvPr id="12" name="Object 7"/>
            <p:cNvGraphicFramePr>
              <a:graphicFrameLocks noChangeAspect="1"/>
            </p:cNvGraphicFramePr>
            <p:nvPr/>
          </p:nvGraphicFramePr>
          <p:xfrm>
            <a:off x="222" y="3267"/>
            <a:ext cx="156" cy="192"/>
          </p:xfrm>
          <a:graphic>
            <a:graphicData uri="http://schemas.openxmlformats.org/presentationml/2006/ole">
              <p:oleObj spid="_x0000_s1026" name="Bitmap Image" r:id="rId4" imgW="247685" imgH="304923" progId="PBrush">
                <p:embed/>
              </p:oleObj>
            </a:graphicData>
          </a:graphic>
        </p:graphicFrame>
        <p:graphicFrame>
          <p:nvGraphicFramePr>
            <p:cNvPr id="13" name="Object 8"/>
            <p:cNvGraphicFramePr>
              <a:graphicFrameLocks noChangeAspect="1"/>
            </p:cNvGraphicFramePr>
            <p:nvPr/>
          </p:nvGraphicFramePr>
          <p:xfrm>
            <a:off x="-66" y="3315"/>
            <a:ext cx="156" cy="192"/>
          </p:xfrm>
          <a:graphic>
            <a:graphicData uri="http://schemas.openxmlformats.org/presentationml/2006/ole">
              <p:oleObj spid="_x0000_s1027" name="Bitmap Image" r:id="rId5" imgW="247685" imgH="304923" progId="PBrush">
                <p:embed/>
              </p:oleObj>
            </a:graphicData>
          </a:graphic>
        </p:graphicFrame>
        <p:graphicFrame>
          <p:nvGraphicFramePr>
            <p:cNvPr id="14" name="Object 9"/>
            <p:cNvGraphicFramePr>
              <a:graphicFrameLocks noChangeAspect="1"/>
            </p:cNvGraphicFramePr>
            <p:nvPr/>
          </p:nvGraphicFramePr>
          <p:xfrm>
            <a:off x="162" y="3411"/>
            <a:ext cx="156" cy="192"/>
          </p:xfrm>
          <a:graphic>
            <a:graphicData uri="http://schemas.openxmlformats.org/presentationml/2006/ole">
              <p:oleObj spid="_x0000_s1028" name="Bitmap Image" r:id="rId6" imgW="247685" imgH="304923" progId="PBrush">
                <p:embed/>
              </p:oleObj>
            </a:graphicData>
          </a:graphic>
        </p:graphicFrame>
        <p:graphicFrame>
          <p:nvGraphicFramePr>
            <p:cNvPr id="15" name="Object 10"/>
            <p:cNvGraphicFramePr>
              <a:graphicFrameLocks noChangeAspect="1"/>
            </p:cNvGraphicFramePr>
            <p:nvPr/>
          </p:nvGraphicFramePr>
          <p:xfrm>
            <a:off x="66" y="3171"/>
            <a:ext cx="156" cy="192"/>
          </p:xfrm>
          <a:graphic>
            <a:graphicData uri="http://schemas.openxmlformats.org/presentationml/2006/ole">
              <p:oleObj spid="_x0000_s1029" name="Bitmap Image" r:id="rId7" imgW="247685" imgH="304923" progId="PBrush">
                <p:embed/>
              </p:oleObj>
            </a:graphicData>
          </a:graphic>
        </p:graphicFrame>
        <p:graphicFrame>
          <p:nvGraphicFramePr>
            <p:cNvPr id="16" name="Object 11"/>
            <p:cNvGraphicFramePr>
              <a:graphicFrameLocks noChangeAspect="1"/>
            </p:cNvGraphicFramePr>
            <p:nvPr/>
          </p:nvGraphicFramePr>
          <p:xfrm>
            <a:off x="18" y="3459"/>
            <a:ext cx="156" cy="192"/>
          </p:xfrm>
          <a:graphic>
            <a:graphicData uri="http://schemas.openxmlformats.org/presentationml/2006/ole">
              <p:oleObj spid="_x0000_s1030" name="Bitmap Image" r:id="rId8" imgW="247685" imgH="304923" progId="PBrush">
                <p:embed/>
              </p:oleObj>
            </a:graphicData>
          </a:graphic>
        </p:graphicFrame>
      </p:grpSp>
      <p:sp>
        <p:nvSpPr>
          <p:cNvPr id="17" name="Text Box 17"/>
          <p:cNvSpPr txBox="1">
            <a:spLocks noChangeArrowheads="1"/>
          </p:cNvSpPr>
          <p:nvPr/>
        </p:nvSpPr>
        <p:spPr bwMode="auto">
          <a:xfrm>
            <a:off x="6324600" y="4624367"/>
            <a:ext cx="1666034" cy="923330"/>
          </a:xfrm>
          <a:prstGeom prst="rect">
            <a:avLst/>
          </a:prstGeom>
          <a:noFill/>
          <a:ln w="9525">
            <a:noFill/>
            <a:miter lim="800000"/>
            <a:headEnd/>
            <a:tailEnd/>
          </a:ln>
          <a:effectLst/>
        </p:spPr>
        <p:txBody>
          <a:bodyPr wrap="none">
            <a:spAutoFit/>
          </a:bodyPr>
          <a:lstStyle/>
          <a:p>
            <a:pPr>
              <a:lnSpc>
                <a:spcPct val="100000"/>
              </a:lnSpc>
              <a:spcBef>
                <a:spcPct val="0"/>
              </a:spcBef>
            </a:pPr>
            <a:r>
              <a:rPr lang="ru-RU" dirty="0" smtClean="0">
                <a:latin typeface="Segoe"/>
              </a:rPr>
              <a:t>Приложения</a:t>
            </a:r>
            <a:r>
              <a:rPr lang="en-US" dirty="0" smtClean="0">
                <a:latin typeface="Segoe"/>
              </a:rPr>
              <a:t>, </a:t>
            </a:r>
            <a:endParaRPr lang="en-US" dirty="0">
              <a:latin typeface="Segoe"/>
            </a:endParaRPr>
          </a:p>
          <a:p>
            <a:pPr>
              <a:lnSpc>
                <a:spcPct val="100000"/>
              </a:lnSpc>
              <a:spcBef>
                <a:spcPct val="0"/>
              </a:spcBef>
            </a:pPr>
            <a:r>
              <a:rPr lang="ru-RU" dirty="0" smtClean="0">
                <a:latin typeface="Segoe"/>
              </a:rPr>
              <a:t>ОС</a:t>
            </a:r>
            <a:r>
              <a:rPr lang="en-US" dirty="0" smtClean="0">
                <a:latin typeface="Segoe"/>
              </a:rPr>
              <a:t> </a:t>
            </a:r>
            <a:r>
              <a:rPr lang="ru-RU" dirty="0" smtClean="0">
                <a:latin typeface="Segoe"/>
              </a:rPr>
              <a:t>и</a:t>
            </a:r>
            <a:r>
              <a:rPr lang="en-US" dirty="0" smtClean="0">
                <a:latin typeface="Segoe"/>
              </a:rPr>
              <a:t> </a:t>
            </a:r>
            <a:r>
              <a:rPr lang="en-US" dirty="0">
                <a:latin typeface="Segoe"/>
              </a:rPr>
              <a:t>EEF</a:t>
            </a:r>
          </a:p>
          <a:p>
            <a:pPr>
              <a:lnSpc>
                <a:spcPct val="100000"/>
              </a:lnSpc>
              <a:spcBef>
                <a:spcPct val="0"/>
              </a:spcBef>
            </a:pPr>
            <a:r>
              <a:rPr lang="ru-RU" dirty="0" smtClean="0">
                <a:latin typeface="Segoe"/>
              </a:rPr>
              <a:t>компоненты</a:t>
            </a:r>
            <a:endParaRPr lang="en-US" dirty="0">
              <a:latin typeface="Segoe"/>
            </a:endParaRPr>
          </a:p>
        </p:txBody>
      </p:sp>
      <p:grpSp>
        <p:nvGrpSpPr>
          <p:cNvPr id="18" name="Group 21"/>
          <p:cNvGrpSpPr>
            <a:grpSpLocks/>
          </p:cNvGrpSpPr>
          <p:nvPr/>
        </p:nvGrpSpPr>
        <p:grpSpPr bwMode="auto">
          <a:xfrm>
            <a:off x="3743270" y="4419581"/>
            <a:ext cx="1600200" cy="1828801"/>
            <a:chOff x="2836" y="2953"/>
            <a:chExt cx="1008" cy="1152"/>
          </a:xfrm>
        </p:grpSpPr>
        <p:sp>
          <p:nvSpPr>
            <p:cNvPr id="19" name="AutoShape 23"/>
            <p:cNvSpPr>
              <a:spLocks noChangeArrowheads="1"/>
            </p:cNvSpPr>
            <p:nvPr/>
          </p:nvSpPr>
          <p:spPr bwMode="invGray">
            <a:xfrm>
              <a:off x="2836" y="2953"/>
              <a:ext cx="1008" cy="1056"/>
            </a:xfrm>
            <a:prstGeom prst="flowChartMagneticDisk">
              <a:avLst/>
            </a:prstGeom>
            <a:noFill/>
            <a:ln w="9525">
              <a:noFill/>
              <a:round/>
              <a:headEnd/>
              <a:tailEnd/>
            </a:ln>
            <a:effectLst/>
          </p:spPr>
          <p:txBody>
            <a:bodyPr wrap="none" anchor="ctr"/>
            <a:lstStyle/>
            <a:p>
              <a:pPr>
                <a:lnSpc>
                  <a:spcPct val="100000"/>
                </a:lnSpc>
                <a:spcBef>
                  <a:spcPct val="0"/>
                </a:spcBef>
              </a:pPr>
              <a:endParaRPr lang="en-US" sz="2000">
                <a:effectLst>
                  <a:outerShdw blurRad="38100" dist="38100" dir="2700000" algn="tl">
                    <a:srgbClr val="000000"/>
                  </a:outerShdw>
                </a:effectLst>
              </a:endParaRPr>
            </a:p>
          </p:txBody>
        </p:sp>
        <p:sp>
          <p:nvSpPr>
            <p:cNvPr id="20" name="Rectangle 24"/>
            <p:cNvSpPr>
              <a:spLocks noChangeArrowheads="1"/>
            </p:cNvSpPr>
            <p:nvPr/>
          </p:nvSpPr>
          <p:spPr bwMode="invGray">
            <a:xfrm>
              <a:off x="2871" y="3349"/>
              <a:ext cx="937" cy="756"/>
            </a:xfrm>
            <a:prstGeom prst="rect">
              <a:avLst/>
            </a:prstGeom>
            <a:noFill/>
            <a:ln w="9525">
              <a:noFill/>
              <a:miter lim="800000"/>
              <a:headEnd/>
              <a:tailEnd/>
            </a:ln>
            <a:effectLst/>
          </p:spPr>
          <p:txBody>
            <a:bodyPr lIns="0" rIns="0">
              <a:spAutoFit/>
            </a:bodyPr>
            <a:lstStyle/>
            <a:p>
              <a:pPr algn="ctr" defTabSz="1096963">
                <a:lnSpc>
                  <a:spcPct val="100000"/>
                </a:lnSpc>
                <a:spcBef>
                  <a:spcPct val="0"/>
                </a:spcBef>
              </a:pPr>
              <a:r>
                <a:rPr lang="ru-RU" dirty="0" smtClean="0">
                  <a:solidFill>
                    <a:srgbClr val="FFFFFF"/>
                  </a:solidFill>
                  <a:effectLst>
                    <a:outerShdw blurRad="38100" dist="38100" dir="2700000" algn="tl">
                      <a:srgbClr val="000000">
                        <a:alpha val="43137"/>
                      </a:srgbClr>
                    </a:outerShdw>
                  </a:effectLst>
                  <a:latin typeface="Segoe" pitchFamily="34" charset="0"/>
                </a:rPr>
                <a:t>База компонентов</a:t>
              </a:r>
            </a:p>
            <a:p>
              <a:pPr algn="ctr" defTabSz="1096963">
                <a:lnSpc>
                  <a:spcPct val="100000"/>
                </a:lnSpc>
                <a:spcBef>
                  <a:spcPct val="0"/>
                </a:spcBef>
              </a:pPr>
              <a:r>
                <a:rPr lang="en-US" dirty="0" smtClean="0">
                  <a:solidFill>
                    <a:srgbClr val="FFFFFF"/>
                  </a:solidFill>
                  <a:effectLst>
                    <a:outerShdw blurRad="38100" dist="38100" dir="2700000" algn="tl">
                      <a:srgbClr val="000000">
                        <a:alpha val="43137"/>
                      </a:srgbClr>
                    </a:outerShdw>
                  </a:effectLst>
                  <a:latin typeface="Segoe" pitchFamily="34" charset="0"/>
                </a:rPr>
                <a:t>Windows </a:t>
              </a:r>
              <a:r>
                <a:rPr lang="en-US" dirty="0">
                  <a:solidFill>
                    <a:srgbClr val="FFFFFF"/>
                  </a:solidFill>
                  <a:effectLst>
                    <a:outerShdw blurRad="38100" dist="38100" dir="2700000" algn="tl">
                      <a:srgbClr val="000000">
                        <a:alpha val="43137"/>
                      </a:srgbClr>
                    </a:outerShdw>
                  </a:effectLst>
                  <a:latin typeface="Segoe" pitchFamily="34" charset="0"/>
                </a:rPr>
                <a:t>XP Embedded </a:t>
              </a:r>
            </a:p>
          </p:txBody>
        </p:sp>
      </p:grpSp>
      <p:grpSp>
        <p:nvGrpSpPr>
          <p:cNvPr id="21" name="Group 25"/>
          <p:cNvGrpSpPr>
            <a:grpSpLocks/>
          </p:cNvGrpSpPr>
          <p:nvPr/>
        </p:nvGrpSpPr>
        <p:grpSpPr bwMode="auto">
          <a:xfrm>
            <a:off x="7086602" y="931842"/>
            <a:ext cx="1182688" cy="1330325"/>
            <a:chOff x="2586" y="-1654"/>
            <a:chExt cx="745" cy="838"/>
          </a:xfrm>
        </p:grpSpPr>
        <p:sp>
          <p:nvSpPr>
            <p:cNvPr id="22" name="Text Box 26"/>
            <p:cNvSpPr txBox="1">
              <a:spLocks noChangeArrowheads="1"/>
            </p:cNvSpPr>
            <p:nvPr/>
          </p:nvSpPr>
          <p:spPr bwMode="auto">
            <a:xfrm>
              <a:off x="2586" y="-1654"/>
              <a:ext cx="745" cy="446"/>
            </a:xfrm>
            <a:prstGeom prst="rect">
              <a:avLst/>
            </a:prstGeom>
            <a:noFill/>
            <a:ln w="9525">
              <a:noFill/>
              <a:miter lim="800000"/>
              <a:headEnd/>
              <a:tailEnd/>
            </a:ln>
            <a:effectLst/>
          </p:spPr>
          <p:txBody>
            <a:bodyPr wrap="none">
              <a:spAutoFit/>
            </a:bodyPr>
            <a:lstStyle/>
            <a:p>
              <a:pPr>
                <a:spcBef>
                  <a:spcPct val="0"/>
                </a:spcBef>
              </a:pPr>
              <a:r>
                <a:rPr lang="en-US" sz="2000" dirty="0">
                  <a:latin typeface="Segoe"/>
                </a:rPr>
                <a:t>Target </a:t>
              </a:r>
            </a:p>
            <a:p>
              <a:pPr>
                <a:spcBef>
                  <a:spcPct val="0"/>
                </a:spcBef>
              </a:pPr>
              <a:r>
                <a:rPr lang="en-US" sz="2000" dirty="0">
                  <a:latin typeface="Segoe"/>
                </a:rPr>
                <a:t>Analyzer</a:t>
              </a:r>
            </a:p>
          </p:txBody>
        </p:sp>
        <p:pic>
          <p:nvPicPr>
            <p:cNvPr id="23" name="Picture 28" descr="1-00314_c-promt"/>
            <p:cNvPicPr>
              <a:picLocks noChangeAspect="1" noChangeArrowheads="1"/>
            </p:cNvPicPr>
            <p:nvPr/>
          </p:nvPicPr>
          <p:blipFill>
            <a:blip r:embed="rId9"/>
            <a:srcRect/>
            <a:stretch>
              <a:fillRect/>
            </a:stretch>
          </p:blipFill>
          <p:spPr bwMode="auto">
            <a:xfrm>
              <a:off x="2682" y="-1222"/>
              <a:ext cx="504" cy="406"/>
            </a:xfrm>
            <a:prstGeom prst="rect">
              <a:avLst/>
            </a:prstGeom>
            <a:noFill/>
          </p:spPr>
        </p:pic>
      </p:grpSp>
      <p:grpSp>
        <p:nvGrpSpPr>
          <p:cNvPr id="24" name="Group 29"/>
          <p:cNvGrpSpPr>
            <a:grpSpLocks/>
          </p:cNvGrpSpPr>
          <p:nvPr/>
        </p:nvGrpSpPr>
        <p:grpSpPr bwMode="auto">
          <a:xfrm>
            <a:off x="304800" y="2414567"/>
            <a:ext cx="1520825" cy="1965325"/>
            <a:chOff x="3725" y="640"/>
            <a:chExt cx="1102" cy="1238"/>
          </a:xfrm>
        </p:grpSpPr>
        <p:sp>
          <p:nvSpPr>
            <p:cNvPr id="25" name="Text Box 30"/>
            <p:cNvSpPr txBox="1">
              <a:spLocks noChangeArrowheads="1"/>
            </p:cNvSpPr>
            <p:nvPr/>
          </p:nvSpPr>
          <p:spPr bwMode="auto">
            <a:xfrm>
              <a:off x="3893" y="640"/>
              <a:ext cx="764" cy="446"/>
            </a:xfrm>
            <a:prstGeom prst="rect">
              <a:avLst/>
            </a:prstGeom>
            <a:noFill/>
            <a:ln w="9525">
              <a:noFill/>
              <a:miter lim="800000"/>
              <a:headEnd/>
              <a:tailEnd/>
            </a:ln>
            <a:effectLst/>
          </p:spPr>
          <p:txBody>
            <a:bodyPr wrap="none">
              <a:spAutoFit/>
            </a:bodyPr>
            <a:lstStyle/>
            <a:p>
              <a:pPr>
                <a:spcBef>
                  <a:spcPct val="0"/>
                </a:spcBef>
              </a:pPr>
              <a:r>
                <a:rPr lang="en-US" sz="2000" dirty="0">
                  <a:latin typeface="Segoe"/>
                </a:rPr>
                <a:t>Target </a:t>
              </a:r>
            </a:p>
            <a:p>
              <a:pPr>
                <a:spcBef>
                  <a:spcPct val="0"/>
                </a:spcBef>
              </a:pPr>
              <a:r>
                <a:rPr lang="en-US" sz="2000" dirty="0">
                  <a:latin typeface="Segoe"/>
                </a:rPr>
                <a:t>Designer</a:t>
              </a:r>
            </a:p>
          </p:txBody>
        </p:sp>
        <p:pic>
          <p:nvPicPr>
            <p:cNvPr id="26" name="Picture 31" descr="1-00314_screenshot"/>
            <p:cNvPicPr>
              <a:picLocks noChangeAspect="1" noChangeArrowheads="1"/>
            </p:cNvPicPr>
            <p:nvPr/>
          </p:nvPicPr>
          <p:blipFill>
            <a:blip r:embed="rId10"/>
            <a:srcRect/>
            <a:stretch>
              <a:fillRect/>
            </a:stretch>
          </p:blipFill>
          <p:spPr bwMode="auto">
            <a:xfrm>
              <a:off x="3725" y="1072"/>
              <a:ext cx="1102" cy="806"/>
            </a:xfrm>
            <a:prstGeom prst="rect">
              <a:avLst/>
            </a:prstGeom>
            <a:noFill/>
          </p:spPr>
        </p:pic>
      </p:grpSp>
      <p:grpSp>
        <p:nvGrpSpPr>
          <p:cNvPr id="27" name="Group 32"/>
          <p:cNvGrpSpPr>
            <a:grpSpLocks/>
          </p:cNvGrpSpPr>
          <p:nvPr/>
        </p:nvGrpSpPr>
        <p:grpSpPr bwMode="auto">
          <a:xfrm>
            <a:off x="7315201" y="2414567"/>
            <a:ext cx="1581151" cy="1981200"/>
            <a:chOff x="1882" y="822"/>
            <a:chExt cx="996" cy="1248"/>
          </a:xfrm>
        </p:grpSpPr>
        <p:sp>
          <p:nvSpPr>
            <p:cNvPr id="28" name="Text Box 33"/>
            <p:cNvSpPr txBox="1">
              <a:spLocks noChangeArrowheads="1"/>
            </p:cNvSpPr>
            <p:nvPr/>
          </p:nvSpPr>
          <p:spPr bwMode="auto">
            <a:xfrm>
              <a:off x="1882" y="822"/>
              <a:ext cx="996" cy="446"/>
            </a:xfrm>
            <a:prstGeom prst="rect">
              <a:avLst/>
            </a:prstGeom>
            <a:noFill/>
            <a:ln w="9525">
              <a:noFill/>
              <a:miter lim="800000"/>
              <a:headEnd/>
              <a:tailEnd/>
            </a:ln>
            <a:effectLst/>
          </p:spPr>
          <p:txBody>
            <a:bodyPr wrap="none">
              <a:spAutoFit/>
            </a:bodyPr>
            <a:lstStyle/>
            <a:p>
              <a:pPr>
                <a:spcBef>
                  <a:spcPct val="0"/>
                </a:spcBef>
              </a:pPr>
              <a:r>
                <a:rPr lang="en-US" sz="2000" dirty="0">
                  <a:effectLst>
                    <a:outerShdw blurRad="38100" dist="38100" dir="2700000" algn="tl">
                      <a:srgbClr val="000000">
                        <a:alpha val="43137"/>
                      </a:srgbClr>
                    </a:outerShdw>
                  </a:effectLst>
                  <a:latin typeface="Segoe"/>
                </a:rPr>
                <a:t>Component </a:t>
              </a:r>
            </a:p>
            <a:p>
              <a:pPr>
                <a:spcBef>
                  <a:spcPct val="0"/>
                </a:spcBef>
              </a:pPr>
              <a:r>
                <a:rPr lang="en-US" sz="2000" dirty="0">
                  <a:effectLst>
                    <a:outerShdw blurRad="38100" dist="38100" dir="2700000" algn="tl">
                      <a:srgbClr val="000000">
                        <a:alpha val="43137"/>
                      </a:srgbClr>
                    </a:outerShdw>
                  </a:effectLst>
                  <a:latin typeface="Segoe"/>
                </a:rPr>
                <a:t>Designer</a:t>
              </a:r>
            </a:p>
          </p:txBody>
        </p:sp>
        <p:pic>
          <p:nvPicPr>
            <p:cNvPr id="29" name="Picture 34" descr="1-00314_screenshot"/>
            <p:cNvPicPr>
              <a:picLocks noChangeAspect="1" noChangeArrowheads="1"/>
            </p:cNvPicPr>
            <p:nvPr/>
          </p:nvPicPr>
          <p:blipFill>
            <a:blip r:embed="rId11"/>
            <a:srcRect/>
            <a:stretch>
              <a:fillRect/>
            </a:stretch>
          </p:blipFill>
          <p:spPr bwMode="auto">
            <a:xfrm>
              <a:off x="1920" y="1264"/>
              <a:ext cx="941" cy="806"/>
            </a:xfrm>
            <a:prstGeom prst="rect">
              <a:avLst/>
            </a:prstGeom>
            <a:noFill/>
          </p:spPr>
        </p:pic>
      </p:grpSp>
      <p:sp>
        <p:nvSpPr>
          <p:cNvPr id="30" name="Explosion 2 29"/>
          <p:cNvSpPr/>
          <p:nvPr/>
        </p:nvSpPr>
        <p:spPr>
          <a:xfrm>
            <a:off x="457200" y="966767"/>
            <a:ext cx="1676400" cy="1371600"/>
          </a:xfrm>
          <a:prstGeom prst="irregularSeal2">
            <a:avLst/>
          </a:prstGeom>
          <a:ln>
            <a:headEnd type="none" w="med" len="med"/>
            <a:tailEnd type="none" w="med" len="med"/>
          </a:ln>
          <a:effectLst>
            <a:outerShdw blurRad="40000" dist="23000" dir="5400000" rotWithShape="0">
              <a:srgbClr val="000000">
                <a:alpha val="35000"/>
              </a:srgbClr>
            </a:outerShdw>
          </a:effectLst>
        </p:spPr>
        <p:style>
          <a:lnRef idx="0">
            <a:schemeClr val="accent1"/>
          </a:lnRef>
          <a:fillRef idx="3">
            <a:schemeClr val="accent1"/>
          </a:fillRef>
          <a:effectRef idx="3">
            <a:schemeClr val="accent1"/>
          </a:effectRef>
          <a:fontRef idx="minor">
            <a:schemeClr val="lt1"/>
          </a:fontRef>
        </p:style>
        <p:txBody>
          <a:bodyPr vert="horz" wrap="square" lIns="0" tIns="54864" rIns="0" bIns="54864" numCol="1" rtlCol="0" anchor="ctr" anchorCtr="0" compatLnSpc="1">
            <a:prstTxWarp prst="textNoShape">
              <a:avLst/>
            </a:prstTxWarp>
          </a:bodyPr>
          <a:lstStyle/>
          <a:p>
            <a:pPr algn="ctr" defTabSz="1096963"/>
            <a:r>
              <a:rPr lang="ru-RU" sz="1600" dirty="0" err="1" smtClean="0">
                <a:solidFill>
                  <a:srgbClr val="FFFFFF"/>
                </a:solidFill>
                <a:effectLst>
                  <a:outerShdw blurRad="38100" dist="38100" dir="2700000" algn="tl">
                    <a:srgbClr val="000000">
                      <a:alpha val="43137"/>
                    </a:srgbClr>
                  </a:outerShdw>
                </a:effectLst>
                <a:latin typeface="Segoe" pitchFamily="34" charset="0"/>
              </a:rPr>
              <a:t>ОбразОС</a:t>
            </a:r>
            <a:endParaRPr lang="en-US" sz="1600" dirty="0">
              <a:solidFill>
                <a:srgbClr val="FFFFFF"/>
              </a:solidFill>
              <a:effectLst>
                <a:outerShdw blurRad="38100" dist="38100" dir="2700000" algn="tl">
                  <a:srgbClr val="000000">
                    <a:alpha val="43137"/>
                  </a:srgbClr>
                </a:outerShdw>
              </a:effectLst>
              <a:latin typeface="Segoe" pitchFamily="34" charset="0"/>
            </a:endParaRPr>
          </a:p>
        </p:txBody>
      </p:sp>
      <p:sp>
        <p:nvSpPr>
          <p:cNvPr id="31" name="Curved Down Arrow 30"/>
          <p:cNvSpPr/>
          <p:nvPr/>
        </p:nvSpPr>
        <p:spPr>
          <a:xfrm rot="13062666">
            <a:off x="197863" y="5056755"/>
            <a:ext cx="2971800" cy="914400"/>
          </a:xfrm>
          <a:prstGeom prst="curvedDownArrow">
            <a:avLst/>
          </a:prstGeom>
          <a:ln w="12700">
            <a:solidFill>
              <a:schemeClr val="accent1">
                <a:lumMod val="60000"/>
                <a:lumOff val="40000"/>
              </a:schemeClr>
            </a:solidFill>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vert="horz" wrap="none" lIns="0" tIns="0" rIns="0" bIns="0" numCol="1" rtlCol="0" anchor="ctr" anchorCtr="0" compatLnSpc="1">
            <a:prstTxWarp prst="textNoShape">
              <a:avLst/>
            </a:prstTxWarp>
          </a:bodyPr>
          <a:lstStyle/>
          <a:p>
            <a:pPr algn="ctr" defTabSz="1096963" fontAlgn="base">
              <a:spcBef>
                <a:spcPct val="0"/>
              </a:spcBef>
              <a:spcAft>
                <a:spcPct val="0"/>
              </a:spcAft>
            </a:pPr>
            <a:endParaRPr lang="en-US" sz="1600" dirty="0" smtClean="0">
              <a:solidFill>
                <a:schemeClr val="tx1"/>
              </a:solidFill>
              <a:effectLst>
                <a:outerShdw blurRad="38100" dist="38100" dir="2700000" algn="tl">
                  <a:srgbClr val="000000">
                    <a:alpha val="43137"/>
                  </a:srgbClr>
                </a:outerShdw>
              </a:effectLst>
              <a:latin typeface="Segoe" pitchFamily="34" charset="0"/>
            </a:endParaRPr>
          </a:p>
        </p:txBody>
      </p:sp>
      <p:cxnSp>
        <p:nvCxnSpPr>
          <p:cNvPr id="32" name="Straight Arrow Connector 31"/>
          <p:cNvCxnSpPr/>
          <p:nvPr/>
        </p:nvCxnSpPr>
        <p:spPr>
          <a:xfrm>
            <a:off x="6248400" y="3708379"/>
            <a:ext cx="990600" cy="1588"/>
          </a:xfrm>
          <a:prstGeom prst="straightConnector1">
            <a:avLst/>
          </a:prstGeom>
          <a:ln w="63500">
            <a:headEnd type="triangle" w="sm" len="med"/>
            <a:tailEnd type="triangle" w="sm" len="med"/>
          </a:ln>
        </p:spPr>
        <p:style>
          <a:lnRef idx="1">
            <a:schemeClr val="accent1"/>
          </a:lnRef>
          <a:fillRef idx="0">
            <a:schemeClr val="accent1"/>
          </a:fillRef>
          <a:effectRef idx="0">
            <a:schemeClr val="accent1"/>
          </a:effectRef>
          <a:fontRef idx="minor">
            <a:schemeClr val="tx1"/>
          </a:fontRef>
        </p:style>
      </p:cxnSp>
      <p:pic>
        <p:nvPicPr>
          <p:cNvPr id="33" name="Picture 9" descr="T:\temp\dbmgr.jpg"/>
          <p:cNvPicPr>
            <a:picLocks noChangeAspect="1" noChangeArrowheads="1"/>
          </p:cNvPicPr>
          <p:nvPr/>
        </p:nvPicPr>
        <p:blipFill>
          <a:blip r:embed="rId12"/>
          <a:stretch>
            <a:fillRect/>
          </a:stretch>
        </p:blipFill>
        <p:spPr bwMode="auto">
          <a:xfrm>
            <a:off x="5493588" y="4700567"/>
            <a:ext cx="787400" cy="787400"/>
          </a:xfrm>
          <a:prstGeom prst="rect">
            <a:avLst/>
          </a:prstGeom>
          <a:noFill/>
        </p:spPr>
      </p:pic>
      <p:pic>
        <p:nvPicPr>
          <p:cNvPr id="34" name="Picture 10" descr="T:\temp\tdesign.jpg"/>
          <p:cNvPicPr>
            <a:picLocks noChangeAspect="1" noChangeArrowheads="1"/>
          </p:cNvPicPr>
          <p:nvPr/>
        </p:nvPicPr>
        <p:blipFill>
          <a:blip r:embed="rId13"/>
          <a:stretch>
            <a:fillRect/>
          </a:stretch>
        </p:blipFill>
        <p:spPr bwMode="auto">
          <a:xfrm>
            <a:off x="1905000" y="2719367"/>
            <a:ext cx="787400" cy="787400"/>
          </a:xfrm>
          <a:prstGeom prst="rect">
            <a:avLst/>
          </a:prstGeom>
          <a:noFill/>
        </p:spPr>
      </p:pic>
      <p:pic>
        <p:nvPicPr>
          <p:cNvPr id="35" name="Picture 11" descr="T:\temp\cdesign.jpg"/>
          <p:cNvPicPr>
            <a:picLocks noChangeAspect="1" noChangeArrowheads="1"/>
          </p:cNvPicPr>
          <p:nvPr/>
        </p:nvPicPr>
        <p:blipFill>
          <a:blip r:embed="rId14"/>
          <a:stretch>
            <a:fillRect/>
          </a:stretch>
        </p:blipFill>
        <p:spPr bwMode="auto">
          <a:xfrm>
            <a:off x="6477000" y="2795567"/>
            <a:ext cx="787400" cy="787400"/>
          </a:xfrm>
          <a:prstGeom prst="rect">
            <a:avLst/>
          </a:prstGeom>
          <a:noFill/>
        </p:spPr>
      </p:pic>
      <p:sp>
        <p:nvSpPr>
          <p:cNvPr id="36" name="Left-Right Arrow 35"/>
          <p:cNvSpPr/>
          <p:nvPr/>
        </p:nvSpPr>
        <p:spPr>
          <a:xfrm>
            <a:off x="5943600" y="1728767"/>
            <a:ext cx="1066800" cy="304800"/>
          </a:xfrm>
          <a:prstGeom prst="leftRightArrow">
            <a:avLst/>
          </a:prstGeom>
          <a:ln w="12700">
            <a:solidFill>
              <a:schemeClr val="accent1">
                <a:lumMod val="60000"/>
                <a:lumOff val="40000"/>
              </a:schemeClr>
            </a:solidFill>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vert="horz" wrap="none" lIns="0" tIns="0" rIns="0" bIns="0" numCol="1" rtlCol="0" anchor="ctr" anchorCtr="0" compatLnSpc="1">
            <a:prstTxWarp prst="textNoShape">
              <a:avLst/>
            </a:prstTxWarp>
          </a:bodyPr>
          <a:lstStyle/>
          <a:p>
            <a:pPr algn="ctr" defTabSz="1096963" fontAlgn="base">
              <a:spcBef>
                <a:spcPct val="0"/>
              </a:spcBef>
              <a:spcAft>
                <a:spcPct val="0"/>
              </a:spcAft>
            </a:pPr>
            <a:endParaRPr lang="en-US" sz="1600" dirty="0" smtClean="0">
              <a:solidFill>
                <a:schemeClr val="tx1"/>
              </a:solidFill>
              <a:effectLst>
                <a:outerShdw blurRad="38100" dist="38100" dir="2700000" algn="tl">
                  <a:srgbClr val="000000">
                    <a:alpha val="43137"/>
                  </a:srgbClr>
                </a:outerShdw>
              </a:effectLst>
              <a:latin typeface="Segoe" pitchFamily="34" charset="0"/>
            </a:endParaRPr>
          </a:p>
        </p:txBody>
      </p:sp>
      <p:pic>
        <p:nvPicPr>
          <p:cNvPr id="37" name="Picture 14" descr="iPAQ"/>
          <p:cNvPicPr>
            <a:picLocks noChangeAspect="1" noChangeArrowheads="1"/>
          </p:cNvPicPr>
          <p:nvPr/>
        </p:nvPicPr>
        <p:blipFill>
          <a:blip r:embed="rId15">
            <a:clrChange>
              <a:clrFrom>
                <a:srgbClr val="FFFFFF"/>
              </a:clrFrom>
              <a:clrTo>
                <a:srgbClr val="FFFFFF">
                  <a:alpha val="0"/>
                </a:srgbClr>
              </a:clrTo>
            </a:clrChange>
          </a:blip>
          <a:srcRect/>
          <a:stretch>
            <a:fillRect/>
          </a:stretch>
        </p:blipFill>
        <p:spPr bwMode="auto">
          <a:xfrm>
            <a:off x="3886200" y="1195367"/>
            <a:ext cx="1371600" cy="1371600"/>
          </a:xfrm>
          <a:prstGeom prst="rect">
            <a:avLst/>
          </a:prstGeom>
          <a:noFill/>
          <a:ln w="9525">
            <a:noFill/>
            <a:miter lim="800000"/>
            <a:headEnd/>
            <a:tailEnd/>
          </a:ln>
        </p:spPr>
      </p:pic>
      <p:cxnSp>
        <p:nvCxnSpPr>
          <p:cNvPr id="38" name="Straight Arrow Connector 37"/>
          <p:cNvCxnSpPr/>
          <p:nvPr/>
        </p:nvCxnSpPr>
        <p:spPr>
          <a:xfrm>
            <a:off x="1905000" y="3709967"/>
            <a:ext cx="990600" cy="1588"/>
          </a:xfrm>
          <a:prstGeom prst="straightConnector1">
            <a:avLst/>
          </a:prstGeom>
          <a:ln w="63500">
            <a:headEnd type="triangle" w="sm" len="med"/>
            <a:tailEnd type="triangle" w="sm" len="med"/>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20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2000"/>
                                        <p:tgtEl>
                                          <p:spTgt spid="3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par>
                                <p:cTn id="16" presetID="10" presetClass="entr" presetSubtype="0" fill="hold" nodeType="with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2000"/>
                                        <p:tgtEl>
                                          <p:spTgt spid="27"/>
                                        </p:tgtEl>
                                      </p:cBhvr>
                                    </p:animEffect>
                                  </p:childTnLst>
                                </p:cTn>
                              </p:par>
                              <p:par>
                                <p:cTn id="19" presetID="10" presetClass="entr" presetSubtype="0" fill="hold"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2000"/>
                                        <p:tgtEl>
                                          <p:spTgt spid="35"/>
                                        </p:tgtEl>
                                      </p:cBhvr>
                                    </p:animEffect>
                                  </p:childTnLst>
                                </p:cTn>
                              </p:par>
                              <p:par>
                                <p:cTn id="22" presetID="10" presetClass="entr" presetSubtype="0" fill="hold"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2000"/>
                                        <p:tgtEl>
                                          <p:spTgt spid="3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20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20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2000"/>
                                        <p:tgtEl>
                                          <p:spTgt spid="31"/>
                                        </p:tgtEl>
                                      </p:cBhvr>
                                    </p:animEffect>
                                  </p:childTnLst>
                                </p:cTn>
                              </p:par>
                              <p:par>
                                <p:cTn id="38" presetID="10" presetClass="entr" presetSubtype="0"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2000"/>
                                        <p:tgtEl>
                                          <p:spTgt spid="24"/>
                                        </p:tgtEl>
                                      </p:cBhvr>
                                    </p:animEffect>
                                  </p:childTnLst>
                                </p:cTn>
                              </p:par>
                              <p:par>
                                <p:cTn id="41" presetID="10" presetClass="entr" presetSubtype="0" fill="hold" nodeType="with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2000"/>
                                        <p:tgtEl>
                                          <p:spTgt spid="38"/>
                                        </p:tgtEl>
                                      </p:cBhvr>
                                    </p:animEffect>
                                  </p:childTnLst>
                                </p:cTn>
                              </p:par>
                              <p:par>
                                <p:cTn id="44" presetID="10" presetClass="entr" presetSubtype="0" fill="hold"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2000"/>
                                        <p:tgtEl>
                                          <p:spTgt spid="34"/>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2000"/>
                                        <p:tgtEl>
                                          <p:spTgt spid="3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fade">
                                      <p:cBhvr>
                                        <p:cTn id="5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7" grpId="0"/>
      <p:bldP spid="30" grpId="0" animBg="1"/>
      <p:bldP spid="31" grpId="0" animBg="1"/>
      <p:bldP spid="3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1484299"/>
          </a:xfrm>
        </p:spPr>
        <p:txBody>
          <a:bodyPr/>
          <a:lstStyle/>
          <a:p>
            <a:r>
              <a:rPr lang="ru-RU" sz="4400" dirty="0" smtClean="0"/>
              <a:t>Средства разработки </a:t>
            </a:r>
            <a:r>
              <a:rPr sz="4400" smtClean="0"/>
              <a:t>Windows XP Embedded</a:t>
            </a:r>
            <a:r>
              <a:rPr lang="en-US" sz="4400" dirty="0" smtClean="0"/>
              <a:t/>
            </a:r>
            <a:br>
              <a:rPr lang="en-US" sz="4400" dirty="0" smtClean="0"/>
            </a:br>
            <a:endParaRPr lang="en-US" sz="4400" dirty="0">
              <a:solidFill>
                <a:schemeClr val="tx2"/>
              </a:solidFill>
            </a:endParaRPr>
          </a:p>
        </p:txBody>
      </p:sp>
      <p:sp>
        <p:nvSpPr>
          <p:cNvPr id="6" name="Rectangle 5"/>
          <p:cNvSpPr txBox="1">
            <a:spLocks noChangeArrowheads="1"/>
          </p:cNvSpPr>
          <p:nvPr/>
        </p:nvSpPr>
        <p:spPr>
          <a:xfrm>
            <a:off x="382323" y="1905000"/>
            <a:ext cx="8380677" cy="4690672"/>
          </a:xfrm>
          <a:prstGeom prst="rect">
            <a:avLst/>
          </a:prstGeom>
        </p:spPr>
        <p:txBody>
          <a:bodyPr/>
          <a:lstStyle/>
          <a:p>
            <a:pPr marL="2211373" lvl="4" indent="-382573" defTabSz="912777">
              <a:spcBef>
                <a:spcPct val="20000"/>
              </a:spcBef>
              <a:defRPr/>
            </a:pPr>
            <a:r>
              <a:rPr kumimoji="0" lang="en-US" sz="3200" b="0" i="0" u="none" strike="noStrike" kern="1200" cap="none" spc="0" normalizeH="0" baseline="0" noProof="0" dirty="0" smtClean="0">
                <a:ln>
                  <a:noFill/>
                </a:ln>
                <a:effectLst/>
                <a:uLnTx/>
                <a:uFillTx/>
                <a:latin typeface="Segoe" pitchFamily="34" charset="0"/>
                <a:ea typeface="Segoe" pitchFamily="34" charset="0"/>
                <a:cs typeface="Segoe" pitchFamily="34" charset="0"/>
              </a:rPr>
              <a:t>Component Designer</a:t>
            </a:r>
          </a:p>
          <a:p>
            <a:pPr marL="1296973" lvl="2" indent="-382573" defTabSz="912777">
              <a:spcBef>
                <a:spcPct val="20000"/>
              </a:spcBef>
              <a:defRPr/>
            </a:pPr>
            <a:endParaRPr kumimoji="0" lang="en-US" sz="2400" b="0" i="0" u="none" strike="noStrike" kern="1200" cap="none" spc="0" normalizeH="0" baseline="0" noProof="0" dirty="0" smtClean="0">
              <a:ln>
                <a:noFill/>
              </a:ln>
              <a:effectLst/>
              <a:uLnTx/>
              <a:uFillTx/>
              <a:latin typeface="Segoe" pitchFamily="34" charset="0"/>
              <a:ea typeface="Segoe" pitchFamily="34" charset="0"/>
              <a:cs typeface="Segoe" pitchFamily="34" charset="0"/>
            </a:endParaRPr>
          </a:p>
          <a:p>
            <a:pPr marL="2211373" lvl="4" indent="-382573" defTabSz="912777">
              <a:spcBef>
                <a:spcPct val="20000"/>
              </a:spcBef>
              <a:defRPr/>
            </a:pPr>
            <a:r>
              <a:rPr lang="en-US" sz="3200" dirty="0" smtClean="0">
                <a:latin typeface="Segoe" pitchFamily="34" charset="0"/>
                <a:ea typeface="Segoe" pitchFamily="34" charset="0"/>
                <a:cs typeface="Segoe" pitchFamily="34" charset="0"/>
              </a:rPr>
              <a:t>Database Manager </a:t>
            </a:r>
          </a:p>
          <a:p>
            <a:pPr marL="1296973" lvl="2" indent="-382573" defTabSz="912777">
              <a:spcBef>
                <a:spcPct val="20000"/>
              </a:spcBef>
              <a:defRPr/>
            </a:pPr>
            <a:endParaRPr kumimoji="0" lang="en-US" sz="2400" b="0" i="0" u="none" strike="noStrike" kern="1200" cap="none" spc="0" normalizeH="0" baseline="0" noProof="0" dirty="0" smtClean="0">
              <a:ln>
                <a:noFill/>
              </a:ln>
              <a:effectLst/>
              <a:uLnTx/>
              <a:uFillTx/>
              <a:latin typeface="Segoe" pitchFamily="34" charset="0"/>
              <a:ea typeface="Segoe" pitchFamily="34" charset="0"/>
              <a:cs typeface="Segoe" pitchFamily="34" charset="0"/>
            </a:endParaRPr>
          </a:p>
          <a:p>
            <a:pPr marL="2211373" lvl="4" indent="-382573" defTabSz="912777">
              <a:spcBef>
                <a:spcPct val="20000"/>
              </a:spcBef>
              <a:defRPr/>
            </a:pPr>
            <a:r>
              <a:rPr lang="en-US" sz="3200" dirty="0" smtClean="0">
                <a:latin typeface="Segoe" pitchFamily="34" charset="0"/>
                <a:ea typeface="Segoe" pitchFamily="34" charset="0"/>
                <a:cs typeface="Segoe" pitchFamily="34" charset="0"/>
              </a:rPr>
              <a:t>Target Designer</a:t>
            </a:r>
          </a:p>
          <a:p>
            <a:pPr marL="914400" marR="0" lvl="0" indent="-342900" algn="l" defTabSz="912777" rtl="0" eaLnBrk="1" fontAlgn="auto" latinLnBrk="0" hangingPunct="1">
              <a:lnSpc>
                <a:spcPct val="100000"/>
              </a:lnSpc>
              <a:spcBef>
                <a:spcPct val="20000"/>
              </a:spcBef>
              <a:spcAft>
                <a:spcPts val="0"/>
              </a:spcAft>
              <a:buClrTx/>
              <a:buSzTx/>
              <a:tabLst/>
              <a:defRPr/>
            </a:pPr>
            <a:r>
              <a:rPr lang="en-US" sz="2400" dirty="0" smtClean="0">
                <a:latin typeface="Segoe" pitchFamily="34" charset="0"/>
                <a:ea typeface="Segoe" pitchFamily="34" charset="0"/>
                <a:cs typeface="Segoe" pitchFamily="34" charset="0"/>
              </a:rPr>
              <a:t>	</a:t>
            </a:r>
          </a:p>
          <a:p>
            <a:pPr marL="1828800" lvl="2" indent="-342900" defTabSz="912777">
              <a:spcBef>
                <a:spcPct val="20000"/>
              </a:spcBef>
              <a:defRPr/>
            </a:pPr>
            <a:r>
              <a:rPr kumimoji="0" lang="en-US" sz="3200" b="0" i="0" u="none" strike="noStrike" kern="1200" cap="none" spc="0" normalizeH="0" baseline="0" noProof="0" dirty="0" smtClean="0">
                <a:ln>
                  <a:noFill/>
                </a:ln>
                <a:effectLst/>
                <a:uLnTx/>
                <a:uFillTx/>
                <a:latin typeface="Segoe" pitchFamily="34" charset="0"/>
                <a:ea typeface="Segoe" pitchFamily="34" charset="0"/>
                <a:cs typeface="Segoe" pitchFamily="34" charset="0"/>
              </a:rPr>
              <a:t>	</a:t>
            </a:r>
            <a:r>
              <a:rPr kumimoji="0" lang="ru-RU" sz="3200" b="0" i="0" u="none" strike="noStrike" kern="1200" cap="none" spc="0" normalizeH="0" baseline="0" noProof="0" dirty="0" smtClean="0">
                <a:ln>
                  <a:noFill/>
                </a:ln>
                <a:effectLst/>
                <a:uLnTx/>
                <a:uFillTx/>
                <a:latin typeface="Segoe" pitchFamily="34" charset="0"/>
                <a:ea typeface="Segoe" pitchFamily="34" charset="0"/>
                <a:cs typeface="Segoe" pitchFamily="34" charset="0"/>
              </a:rPr>
              <a:t>Различные утилиты</a:t>
            </a:r>
            <a:endParaRPr kumimoji="0" lang="en-US" sz="3200" b="0" i="0" u="none" strike="noStrike" kern="1200" cap="none" spc="0" normalizeH="0" baseline="0" noProof="0" dirty="0" smtClean="0">
              <a:ln>
                <a:noFill/>
              </a:ln>
              <a:effectLst/>
              <a:uLnTx/>
              <a:uFillTx/>
              <a:latin typeface="Segoe" pitchFamily="34" charset="0"/>
              <a:ea typeface="Segoe" pitchFamily="34" charset="0"/>
              <a:cs typeface="Segoe" pitchFamily="34" charset="0"/>
            </a:endParaRPr>
          </a:p>
          <a:p>
            <a:pPr marL="704822" marR="0" lvl="1" indent="-228600" algn="l" defTabSz="912777" rtl="0" eaLnBrk="1" fontAlgn="auto" latinLnBrk="0" hangingPunct="1">
              <a:lnSpc>
                <a:spcPct val="100000"/>
              </a:lnSpc>
              <a:spcBef>
                <a:spcPct val="20000"/>
              </a:spcBef>
              <a:spcAft>
                <a:spcPts val="0"/>
              </a:spcAft>
              <a:buClr>
                <a:schemeClr val="accent5">
                  <a:lumMod val="75000"/>
                </a:schemeClr>
              </a:buClr>
              <a:buSzTx/>
              <a:buFontTx/>
              <a:buBlip>
                <a:blip r:embed="rId3"/>
              </a:buBlip>
              <a:tabLst/>
              <a:defRPr/>
            </a:pPr>
            <a:endParaRPr kumimoji="0" lang="en-US" sz="2000" b="0" i="0" u="none" strike="noStrike" kern="1200" cap="none" spc="0" normalizeH="0" baseline="0" noProof="0" dirty="0" smtClean="0">
              <a:ln>
                <a:noFill/>
              </a:ln>
              <a:solidFill>
                <a:schemeClr val="accent5">
                  <a:lumMod val="25000"/>
                </a:schemeClr>
              </a:solidFill>
              <a:effectLst/>
              <a:uLnTx/>
              <a:uFillTx/>
              <a:latin typeface="Segoe" pitchFamily="34" charset="0"/>
              <a:ea typeface="Segoe" pitchFamily="34" charset="0"/>
              <a:cs typeface="Segoe" pitchFamily="34" charset="0"/>
            </a:endParaRPr>
          </a:p>
        </p:txBody>
      </p:sp>
      <p:pic>
        <p:nvPicPr>
          <p:cNvPr id="7" name="Rectangle 1053"/>
          <p:cNvPicPr>
            <a:picLocks noChangeAspect="1" noChangeArrowheads="1"/>
          </p:cNvPicPr>
          <p:nvPr/>
        </p:nvPicPr>
        <p:blipFill>
          <a:blip r:embed="rId4"/>
          <a:srcRect/>
          <a:stretch>
            <a:fillRect/>
          </a:stretch>
        </p:blipFill>
        <p:spPr bwMode="auto">
          <a:xfrm>
            <a:off x="1371600" y="5029200"/>
            <a:ext cx="762000" cy="613834"/>
          </a:xfrm>
          <a:prstGeom prst="rect">
            <a:avLst/>
          </a:prstGeom>
          <a:noFill/>
          <a:ln w="9525">
            <a:noFill/>
            <a:miter lim="800000"/>
            <a:headEnd/>
            <a:tailEnd/>
          </a:ln>
        </p:spPr>
      </p:pic>
      <p:pic>
        <p:nvPicPr>
          <p:cNvPr id="8" name="Picture 1" descr="T:\temp\tdesign.tif"/>
          <p:cNvPicPr>
            <a:picLocks noChangeAspect="1" noChangeArrowheads="1"/>
          </p:cNvPicPr>
          <p:nvPr/>
        </p:nvPicPr>
        <p:blipFill>
          <a:blip r:embed="rId5"/>
          <a:srcRect/>
          <a:stretch>
            <a:fillRect/>
          </a:stretch>
        </p:blipFill>
        <p:spPr bwMode="auto">
          <a:xfrm>
            <a:off x="1355339" y="3960919"/>
            <a:ext cx="635000" cy="635000"/>
          </a:xfrm>
          <a:prstGeom prst="rect">
            <a:avLst/>
          </a:prstGeom>
          <a:noFill/>
        </p:spPr>
      </p:pic>
      <p:pic>
        <p:nvPicPr>
          <p:cNvPr id="9" name="Picture 2" descr="T:\temp\dbmgr.tif"/>
          <p:cNvPicPr>
            <a:picLocks noChangeAspect="1" noChangeArrowheads="1"/>
          </p:cNvPicPr>
          <p:nvPr/>
        </p:nvPicPr>
        <p:blipFill>
          <a:blip r:embed="rId6"/>
          <a:srcRect/>
          <a:stretch>
            <a:fillRect/>
          </a:stretch>
        </p:blipFill>
        <p:spPr bwMode="auto">
          <a:xfrm>
            <a:off x="1286327" y="2925751"/>
            <a:ext cx="635000" cy="635000"/>
          </a:xfrm>
          <a:prstGeom prst="rect">
            <a:avLst/>
          </a:prstGeom>
          <a:noFill/>
        </p:spPr>
      </p:pic>
      <p:pic>
        <p:nvPicPr>
          <p:cNvPr id="10" name="Picture 3" descr="T:\temp\cdesign.tif"/>
          <p:cNvPicPr>
            <a:picLocks noChangeAspect="1" noChangeArrowheads="1"/>
          </p:cNvPicPr>
          <p:nvPr/>
        </p:nvPicPr>
        <p:blipFill>
          <a:blip r:embed="rId7"/>
          <a:srcRect/>
          <a:stretch>
            <a:fillRect/>
          </a:stretch>
        </p:blipFill>
        <p:spPr bwMode="auto">
          <a:xfrm>
            <a:off x="1320834" y="1890548"/>
            <a:ext cx="635000" cy="635000"/>
          </a:xfrm>
          <a:prstGeom prst="rect">
            <a:avLst/>
          </a:prstGeom>
          <a:noFill/>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1274195"/>
          </a:xfrm>
        </p:spPr>
        <p:txBody>
          <a:bodyPr/>
          <a:lstStyle/>
          <a:p>
            <a:r>
              <a:rPr/>
              <a:t>Target</a:t>
            </a:r>
            <a:r>
              <a:rPr sz="4400"/>
              <a:t> </a:t>
            </a:r>
            <a:r>
              <a:rPr sz="4400" smtClean="0"/>
              <a:t>Analyzer</a:t>
            </a:r>
            <a:r>
              <a:rPr lang="en-US" sz="4400" dirty="0" smtClean="0"/>
              <a:t/>
            </a:r>
            <a:br>
              <a:rPr lang="en-US" sz="4400" dirty="0" smtClean="0"/>
            </a:br>
            <a:endParaRPr lang="en-US" sz="4400" dirty="0">
              <a:solidFill>
                <a:schemeClr val="tx2"/>
              </a:solidFill>
            </a:endParaRPr>
          </a:p>
        </p:txBody>
      </p:sp>
      <p:sp>
        <p:nvSpPr>
          <p:cNvPr id="11" name="Text Placeholder 2"/>
          <p:cNvSpPr>
            <a:spLocks noGrp="1"/>
          </p:cNvSpPr>
          <p:nvPr>
            <p:ph type="body" sz="quarter" idx="10"/>
          </p:nvPr>
        </p:nvSpPr>
        <p:spPr>
          <a:xfrm>
            <a:off x="381000" y="1183246"/>
            <a:ext cx="8382000" cy="4388894"/>
          </a:xfrm>
        </p:spPr>
        <p:txBody>
          <a:bodyPr/>
          <a:lstStyle/>
          <a:p>
            <a:r>
              <a:rPr lang="en-US" dirty="0" smtClean="0"/>
              <a:t>Target Analyzer </a:t>
            </a:r>
            <a:r>
              <a:rPr lang="ru-RU" dirty="0" smtClean="0"/>
              <a:t>упрощает конфигурирование образа ОС для целевой платформы</a:t>
            </a:r>
            <a:endParaRPr lang="en-US" dirty="0" smtClean="0"/>
          </a:p>
          <a:p>
            <a:pPr lvl="1"/>
            <a:r>
              <a:rPr lang="ru-RU" dirty="0" smtClean="0"/>
              <a:t>Утилита запускается на целевой платформе</a:t>
            </a:r>
            <a:endParaRPr lang="en-US" dirty="0" smtClean="0"/>
          </a:p>
          <a:p>
            <a:pPr lvl="1"/>
            <a:r>
              <a:rPr lang="ru-RU" dirty="0" smtClean="0"/>
              <a:t>На выходе создается </a:t>
            </a:r>
            <a:r>
              <a:rPr lang="en-US" dirty="0" smtClean="0"/>
              <a:t>PMQ-</a:t>
            </a:r>
            <a:r>
              <a:rPr lang="ru-RU" dirty="0" smtClean="0"/>
              <a:t>файл в формате</a:t>
            </a:r>
            <a:r>
              <a:rPr lang="en-US" dirty="0" smtClean="0"/>
              <a:t> XML </a:t>
            </a:r>
            <a:r>
              <a:rPr lang="ru-RU" dirty="0" smtClean="0"/>
              <a:t>с описанием аппаратной конфигурации</a:t>
            </a:r>
            <a:endParaRPr lang="en-US" dirty="0" smtClean="0"/>
          </a:p>
          <a:p>
            <a:pPr lvl="1"/>
            <a:r>
              <a:rPr lang="ru-RU" dirty="0" smtClean="0"/>
              <a:t>Результат импортируется в</a:t>
            </a:r>
            <a:r>
              <a:rPr lang="en-US" dirty="0" smtClean="0"/>
              <a:t> </a:t>
            </a:r>
            <a:r>
              <a:rPr lang="en-US" dirty="0" smtClean="0"/>
              <a:t>Component Designer </a:t>
            </a:r>
            <a:r>
              <a:rPr lang="ru-RU" dirty="0" smtClean="0"/>
              <a:t>или </a:t>
            </a:r>
            <a:r>
              <a:rPr lang="en-US" dirty="0" smtClean="0"/>
              <a:t>Target </a:t>
            </a:r>
            <a:r>
              <a:rPr lang="en-US" dirty="0" smtClean="0"/>
              <a:t>Designer</a:t>
            </a:r>
          </a:p>
          <a:p>
            <a:pPr lvl="1"/>
            <a:r>
              <a:rPr lang="ru-RU" dirty="0" smtClean="0"/>
              <a:t>Запускается под </a:t>
            </a:r>
            <a:r>
              <a:rPr lang="en-US" dirty="0" smtClean="0"/>
              <a:t>Windows </a:t>
            </a:r>
            <a:r>
              <a:rPr lang="en-US" dirty="0" smtClean="0"/>
              <a:t>XP (tap.exe), </a:t>
            </a:r>
            <a:br>
              <a:rPr lang="en-US" dirty="0" smtClean="0"/>
            </a:br>
            <a:r>
              <a:rPr lang="en-US" dirty="0" smtClean="0"/>
              <a:t>Windows PE, DOS (ta.exe)</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1274195"/>
          </a:xfrm>
        </p:spPr>
        <p:txBody>
          <a:bodyPr/>
          <a:lstStyle/>
          <a:p>
            <a:r>
              <a:rPr/>
              <a:t>Component Designer </a:t>
            </a:r>
            <a:r>
              <a:rPr lang="en-US" sz="4400" dirty="0" smtClean="0"/>
              <a:t/>
            </a:r>
            <a:br>
              <a:rPr lang="en-US" sz="4400" dirty="0" smtClean="0"/>
            </a:br>
            <a:endParaRPr lang="en-US" sz="4400" dirty="0">
              <a:solidFill>
                <a:schemeClr val="tx2"/>
              </a:solidFill>
            </a:endParaRPr>
          </a:p>
        </p:txBody>
      </p:sp>
      <p:sp>
        <p:nvSpPr>
          <p:cNvPr id="11" name="Text Placeholder 2"/>
          <p:cNvSpPr>
            <a:spLocks noGrp="1"/>
          </p:cNvSpPr>
          <p:nvPr>
            <p:ph type="body" sz="quarter" idx="10"/>
          </p:nvPr>
        </p:nvSpPr>
        <p:spPr>
          <a:xfrm>
            <a:off x="381000" y="1183246"/>
            <a:ext cx="8382000" cy="3557897"/>
          </a:xfrm>
        </p:spPr>
        <p:txBody>
          <a:bodyPr/>
          <a:lstStyle/>
          <a:p>
            <a:r>
              <a:rPr lang="en-US" dirty="0" smtClean="0"/>
              <a:t>Component Designer </a:t>
            </a:r>
            <a:r>
              <a:rPr lang="ru-RU" dirty="0" smtClean="0"/>
              <a:t>служит для создания собственных компонентов</a:t>
            </a:r>
            <a:endParaRPr lang="en-US" dirty="0" smtClean="0"/>
          </a:p>
          <a:p>
            <a:pPr lvl="1"/>
            <a:r>
              <a:rPr lang="ru-RU" dirty="0" smtClean="0"/>
              <a:t>Используется для «</a:t>
            </a:r>
            <a:r>
              <a:rPr lang="ru-RU" dirty="0" err="1" smtClean="0"/>
              <a:t>компонентизации</a:t>
            </a:r>
            <a:r>
              <a:rPr lang="ru-RU" dirty="0" smtClean="0"/>
              <a:t>» драйверов и приложений</a:t>
            </a:r>
            <a:endParaRPr lang="en-US" dirty="0" smtClean="0"/>
          </a:p>
          <a:p>
            <a:pPr lvl="1"/>
            <a:r>
              <a:rPr lang="ru-RU" dirty="0" smtClean="0"/>
              <a:t>Компоненты состоят из метаданных</a:t>
            </a:r>
            <a:endParaRPr lang="en-US" dirty="0" smtClean="0"/>
          </a:p>
          <a:p>
            <a:pPr lvl="1"/>
            <a:r>
              <a:rPr lang="ru-RU" dirty="0" smtClean="0"/>
              <a:t>Компонент сохраняется в </a:t>
            </a:r>
            <a:r>
              <a:rPr lang="en-US" dirty="0" smtClean="0"/>
              <a:t>.</a:t>
            </a:r>
            <a:r>
              <a:rPr lang="en-US" dirty="0" err="1" smtClean="0"/>
              <a:t>sld</a:t>
            </a:r>
            <a:r>
              <a:rPr lang="en-US" dirty="0" smtClean="0"/>
              <a:t> </a:t>
            </a:r>
            <a:r>
              <a:rPr lang="ru-RU" dirty="0" smtClean="0"/>
              <a:t>файле</a:t>
            </a:r>
            <a:endParaRPr lang="en-US" dirty="0" smtClean="0"/>
          </a:p>
          <a:p>
            <a:pPr lvl="1"/>
            <a:r>
              <a:rPr lang="ru-RU" dirty="0" smtClean="0"/>
              <a:t>Файлы и метаданные импортируются в </a:t>
            </a:r>
            <a:r>
              <a:rPr lang="ru-RU" dirty="0" err="1" smtClean="0"/>
              <a:t>репозиторий</a:t>
            </a:r>
            <a:r>
              <a:rPr lang="ru-RU" dirty="0" smtClean="0"/>
              <a:t> и базу компонентов</a:t>
            </a:r>
            <a:endParaRPr lang="en-US" dirty="0" smtClean="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1938992"/>
          </a:xfrm>
        </p:spPr>
        <p:txBody>
          <a:bodyPr/>
          <a:lstStyle/>
          <a:p>
            <a:r>
              <a:rPr lang="ru-RU" dirty="0" smtClean="0"/>
              <a:t>База компонентов и </a:t>
            </a:r>
            <a:r>
              <a:rPr lang="ru-RU" dirty="0" err="1" smtClean="0"/>
              <a:t>Репозитории</a:t>
            </a:r>
            <a:r>
              <a:rPr smtClean="0"/>
              <a:t> </a:t>
            </a:r>
            <a:r>
              <a:rPr lang="en-US" sz="4400" dirty="0" smtClean="0"/>
              <a:t/>
            </a:r>
            <a:br>
              <a:rPr lang="en-US" sz="4400" dirty="0" smtClean="0"/>
            </a:br>
            <a:endParaRPr lang="en-US" sz="4400" dirty="0">
              <a:solidFill>
                <a:schemeClr val="tx2"/>
              </a:solidFill>
            </a:endParaRPr>
          </a:p>
        </p:txBody>
      </p:sp>
      <p:sp>
        <p:nvSpPr>
          <p:cNvPr id="11" name="Text Placeholder 2"/>
          <p:cNvSpPr>
            <a:spLocks noGrp="1"/>
          </p:cNvSpPr>
          <p:nvPr>
            <p:ph type="body" sz="quarter" idx="10"/>
          </p:nvPr>
        </p:nvSpPr>
        <p:spPr>
          <a:xfrm>
            <a:off x="381000" y="1857364"/>
            <a:ext cx="8382000" cy="3828740"/>
          </a:xfrm>
        </p:spPr>
        <p:txBody>
          <a:bodyPr/>
          <a:lstStyle/>
          <a:p>
            <a:r>
              <a:rPr lang="ru-RU" dirty="0" smtClean="0"/>
              <a:t>База компонентов</a:t>
            </a:r>
            <a:endParaRPr lang="en-US" dirty="0" smtClean="0"/>
          </a:p>
          <a:p>
            <a:pPr lvl="1"/>
            <a:r>
              <a:rPr lang="ru-RU" dirty="0" smtClean="0"/>
              <a:t>Хранит метаданные компонента</a:t>
            </a:r>
            <a:endParaRPr lang="en-US" dirty="0" smtClean="0"/>
          </a:p>
          <a:p>
            <a:pPr lvl="1"/>
            <a:r>
              <a:rPr lang="ru-RU" dirty="0" smtClean="0"/>
              <a:t>Локальная база (</a:t>
            </a:r>
            <a:r>
              <a:rPr lang="en-US" dirty="0" smtClean="0"/>
              <a:t>SQL Express</a:t>
            </a:r>
            <a:r>
              <a:rPr lang="ru-RU" dirty="0" smtClean="0"/>
              <a:t>)</a:t>
            </a:r>
            <a:endParaRPr lang="en-US" dirty="0" smtClean="0"/>
          </a:p>
          <a:p>
            <a:pPr lvl="1"/>
            <a:r>
              <a:rPr lang="ru-RU" dirty="0" smtClean="0"/>
              <a:t>Общая база (</a:t>
            </a:r>
            <a:r>
              <a:rPr lang="en-US" dirty="0" smtClean="0"/>
              <a:t>SQL Server</a:t>
            </a:r>
            <a:r>
              <a:rPr lang="ru-RU" dirty="0" smtClean="0"/>
              <a:t>)</a:t>
            </a:r>
            <a:endParaRPr lang="en-US" dirty="0" smtClean="0"/>
          </a:p>
          <a:p>
            <a:r>
              <a:rPr lang="ru-RU" dirty="0" err="1" smtClean="0"/>
              <a:t>Репозитории</a:t>
            </a:r>
            <a:endParaRPr lang="en-US" dirty="0" smtClean="0"/>
          </a:p>
          <a:p>
            <a:pPr lvl="1"/>
            <a:r>
              <a:rPr lang="ru-RU" dirty="0" smtClean="0"/>
              <a:t>Хранят файлы компонента</a:t>
            </a:r>
            <a:endParaRPr lang="en-US" dirty="0" smtClean="0"/>
          </a:p>
          <a:p>
            <a:pPr lvl="1"/>
            <a:r>
              <a:rPr lang="ru-RU" dirty="0" smtClean="0"/>
              <a:t>Размещаются в файловой системе</a:t>
            </a:r>
            <a:endParaRPr lang="en-US" dirty="0" smtClean="0"/>
          </a:p>
          <a:p>
            <a:pPr lvl="1"/>
            <a:r>
              <a:rPr lang="ru-RU" dirty="0" smtClean="0"/>
              <a:t>Общий доступ через файловый сервер</a:t>
            </a:r>
            <a:endParaRPr lang="en-US" dirty="0" smtClean="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Presentation Template">
  <a:themeElements>
    <a:clrScheme name="Gray Template Template">
      <a:dk1>
        <a:srgbClr val="000000"/>
      </a:dk1>
      <a:lt1>
        <a:srgbClr val="FFFFFF"/>
      </a:lt1>
      <a:dk2>
        <a:srgbClr val="5F5F5F"/>
      </a:dk2>
      <a:lt2>
        <a:srgbClr val="FFFF99"/>
      </a:lt2>
      <a:accent1>
        <a:srgbClr val="FFC000"/>
      </a:accent1>
      <a:accent2>
        <a:srgbClr val="3497AE"/>
      </a:accent2>
      <a:accent3>
        <a:srgbClr val="DF8045"/>
      </a:accent3>
      <a:accent4>
        <a:srgbClr val="7DCC2E"/>
      </a:accent4>
      <a:accent5>
        <a:srgbClr val="FF9929"/>
      </a:accent5>
      <a:accent6>
        <a:srgbClr val="7D3DA1"/>
      </a:accent6>
      <a:hlink>
        <a:srgbClr val="7DDDFF"/>
      </a:hlink>
      <a:folHlink>
        <a:srgbClr val="F0ED7B"/>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 Template</Template>
  <TotalTime>311</TotalTime>
  <Words>2935</Words>
  <Application>Microsoft Office PowerPoint</Application>
  <PresentationFormat>On-screen Show (4:3)</PresentationFormat>
  <Paragraphs>253</Paragraphs>
  <Slides>24</Slides>
  <Notes>22</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24</vt:i4>
      </vt:variant>
    </vt:vector>
  </HeadingPairs>
  <TitlesOfParts>
    <vt:vector size="27" baseType="lpstr">
      <vt:lpstr>Presentation Template</vt:lpstr>
      <vt:lpstr>White with Courier font for code slides</vt:lpstr>
      <vt:lpstr>Bitmap Image</vt:lpstr>
      <vt:lpstr>Slide 1</vt:lpstr>
      <vt:lpstr>Введение в Windows XP Embedded</vt:lpstr>
      <vt:lpstr>Содержание </vt:lpstr>
      <vt:lpstr>Что такое Windows XP Embedded? </vt:lpstr>
      <vt:lpstr>Обзор цикла разработки </vt:lpstr>
      <vt:lpstr>Средства разработки Windows XP Embedded </vt:lpstr>
      <vt:lpstr>Target Analyzer </vt:lpstr>
      <vt:lpstr>Component Designer  </vt:lpstr>
      <vt:lpstr>База компонентов и Репозитории  </vt:lpstr>
      <vt:lpstr>Target Designer  </vt:lpstr>
      <vt:lpstr>Разработка образа Windows XP Embedded</vt:lpstr>
      <vt:lpstr>Макрокомпоненты </vt:lpstr>
      <vt:lpstr>Возможности по встраиванию</vt:lpstr>
      <vt:lpstr>Возможности по встраиванию</vt:lpstr>
      <vt:lpstr>Фильтр защиты от записи (EWF)</vt:lpstr>
      <vt:lpstr>Файловый фильтр защиты от записи (FBWF)</vt:lpstr>
      <vt:lpstr>Развертывание образа ОС</vt:lpstr>
      <vt:lpstr>Обслуживание образа</vt:lpstr>
      <vt:lpstr>Клонирование</vt:lpstr>
      <vt:lpstr>Интеграция с продуктами Microsoft</vt:lpstr>
      <vt:lpstr>Дополнительная информация</vt:lpstr>
      <vt:lpstr>Ресурсы </vt:lpstr>
      <vt:lpstr>Slide 23</vt:lpstr>
      <vt:lpstr>Slide 24</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&lt;Event Name Here&gt;</dc:subject>
  <dc:creator>Pavel Belevsky</dc:creator>
  <dc:description>Template:_x000d_
Formatting:_x000d_
Event Date:_x000d_
Event Location:_x000d_
Audience:</dc:description>
  <cp:lastModifiedBy>Pavel Belevsky</cp:lastModifiedBy>
  <cp:revision>36</cp:revision>
  <dcterms:created xsi:type="dcterms:W3CDTF">2008-08-26T10:10:02Z</dcterms:created>
  <dcterms:modified xsi:type="dcterms:W3CDTF">2008-08-26T15:21:49Z</dcterms:modified>
</cp:coreProperties>
</file>